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4"/>
  </p:sldMasterIdLst>
  <p:notesMasterIdLst>
    <p:notesMasterId r:id="rId26"/>
  </p:notesMasterIdLst>
  <p:handoutMasterIdLst>
    <p:handoutMasterId r:id="rId27"/>
  </p:handoutMasterIdLst>
  <p:sldIdLst>
    <p:sldId id="314" r:id="rId5"/>
    <p:sldId id="552" r:id="rId6"/>
    <p:sldId id="542" r:id="rId7"/>
    <p:sldId id="551" r:id="rId8"/>
    <p:sldId id="556" r:id="rId9"/>
    <p:sldId id="553" r:id="rId10"/>
    <p:sldId id="558" r:id="rId11"/>
    <p:sldId id="557" r:id="rId12"/>
    <p:sldId id="554" r:id="rId13"/>
    <p:sldId id="555" r:id="rId14"/>
    <p:sldId id="535" r:id="rId15"/>
    <p:sldId id="549" r:id="rId16"/>
    <p:sldId id="559" r:id="rId17"/>
    <p:sldId id="468" r:id="rId18"/>
    <p:sldId id="469" r:id="rId19"/>
    <p:sldId id="470" r:id="rId20"/>
    <p:sldId id="473" r:id="rId21"/>
    <p:sldId id="550" r:id="rId22"/>
    <p:sldId id="541" r:id="rId23"/>
    <p:sldId id="445" r:id="rId24"/>
    <p:sldId id="446"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E265"/>
    <a:srgbClr val="7ED957"/>
    <a:srgbClr val="008037"/>
    <a:srgbClr val="5CE1E6"/>
    <a:srgbClr val="00C2CB"/>
    <a:srgbClr val="03989E"/>
    <a:srgbClr val="688A26"/>
    <a:srgbClr val="000000"/>
    <a:srgbClr val="004680"/>
    <a:srgbClr val="3A3A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0707" autoAdjust="0"/>
  </p:normalViewPr>
  <p:slideViewPr>
    <p:cSldViewPr snapToGrid="0">
      <p:cViewPr varScale="1">
        <p:scale>
          <a:sx n="77" d="100"/>
          <a:sy n="77" d="100"/>
        </p:scale>
        <p:origin x="80" y="564"/>
      </p:cViewPr>
      <p:guideLst>
        <p:guide pos="3840"/>
        <p:guide orient="horz" pos="2160"/>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0"/>
    </p:cViewPr>
  </p:sorterViewPr>
  <p:notesViewPr>
    <p:cSldViewPr snapToGrid="0" showGuide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Bahnschrift SemiBold Condensed" panose="020B0502040204020203" pitchFamily="34" charset="0"/>
                <a:ea typeface="+mn-ea"/>
                <a:cs typeface="+mn-cs"/>
              </a:defRPr>
            </a:pPr>
            <a:r>
              <a:rPr lang="en-US" sz="1600" b="1" baseline="0">
                <a:latin typeface="Arial Narrow" panose="020B0606020202030204" pitchFamily="34" charset="0"/>
              </a:rPr>
              <a:t>Counseling Vouchers FY2018-2022</a:t>
            </a:r>
            <a:endParaRPr lang="en-US" sz="1800" b="1" baseline="0">
              <a:latin typeface="Arial Narrow" panose="020B0606020202030204" pitchFamily="34" charset="0"/>
            </a:endParaRP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Bahnschrift SemiBold Condensed" panose="020B0502040204020203" pitchFamily="34" charset="0"/>
              <a:ea typeface="+mn-ea"/>
              <a:cs typeface="+mn-cs"/>
            </a:defRPr>
          </a:pPr>
          <a:endParaRPr lang="en-US"/>
        </a:p>
      </c:txPr>
    </c:title>
    <c:autoTitleDeleted val="0"/>
    <c:plotArea>
      <c:layout/>
      <c:lineChart>
        <c:grouping val="standard"/>
        <c:varyColors val="0"/>
        <c:ser>
          <c:idx val="0"/>
          <c:order val="0"/>
          <c:tx>
            <c:strRef>
              <c:f>Sheet1!$B$1</c:f>
              <c:strCache>
                <c:ptCount val="1"/>
                <c:pt idx="0">
                  <c:v>Vouchers Issued</c:v>
                </c:pt>
              </c:strCache>
            </c:strRef>
          </c:tx>
          <c:spPr>
            <a:ln w="28575" cap="rnd">
              <a:solidFill>
                <a:schemeClr val="accent1">
                  <a:shade val="76000"/>
                </a:schemeClr>
              </a:solidFill>
              <a:round/>
            </a:ln>
            <a:effectLst/>
          </c:spPr>
          <c:marker>
            <c:symbol val="circle"/>
            <c:size val="5"/>
            <c:spPr>
              <a:solidFill>
                <a:schemeClr val="accent1">
                  <a:shade val="76000"/>
                </a:schemeClr>
              </a:solidFill>
              <a:ln w="9525">
                <a:solidFill>
                  <a:schemeClr val="accent1">
                    <a:shade val="76000"/>
                  </a:schemeClr>
                </a:solidFill>
              </a:ln>
              <a:effectLst/>
            </c:spPr>
          </c:marker>
          <c:cat>
            <c:strRef>
              <c:f>Sheet1!$A$2:$A$6</c:f>
              <c:strCache>
                <c:ptCount val="5"/>
                <c:pt idx="0">
                  <c:v>FY18</c:v>
                </c:pt>
                <c:pt idx="1">
                  <c:v>FY19</c:v>
                </c:pt>
                <c:pt idx="2">
                  <c:v>FY20</c:v>
                </c:pt>
                <c:pt idx="3">
                  <c:v>FY21</c:v>
                </c:pt>
                <c:pt idx="4">
                  <c:v>FY22</c:v>
                </c:pt>
              </c:strCache>
            </c:strRef>
          </c:cat>
          <c:val>
            <c:numRef>
              <c:f>Sheet1!$B$2:$B$6</c:f>
              <c:numCache>
                <c:formatCode>General</c:formatCode>
                <c:ptCount val="5"/>
                <c:pt idx="0">
                  <c:v>39</c:v>
                </c:pt>
                <c:pt idx="1">
                  <c:v>153</c:v>
                </c:pt>
                <c:pt idx="2">
                  <c:v>223</c:v>
                </c:pt>
                <c:pt idx="3">
                  <c:v>229</c:v>
                </c:pt>
                <c:pt idx="4">
                  <c:v>197</c:v>
                </c:pt>
              </c:numCache>
            </c:numRef>
          </c:val>
          <c:smooth val="0"/>
          <c:extLst>
            <c:ext xmlns:c16="http://schemas.microsoft.com/office/drawing/2014/chart" uri="{C3380CC4-5D6E-409C-BE32-E72D297353CC}">
              <c16:uniqueId val="{00000000-BD3C-4A47-B43E-261A3DE003EC}"/>
            </c:ext>
          </c:extLst>
        </c:ser>
        <c:ser>
          <c:idx val="1"/>
          <c:order val="1"/>
          <c:tx>
            <c:strRef>
              <c:f>Sheet1!$C$1</c:f>
              <c:strCache>
                <c:ptCount val="1"/>
                <c:pt idx="0">
                  <c:v>Vouchers Redeemed</c:v>
                </c:pt>
              </c:strCache>
            </c:strRef>
          </c:tx>
          <c:spPr>
            <a:ln w="28575" cap="rnd">
              <a:solidFill>
                <a:schemeClr val="accent1">
                  <a:tint val="77000"/>
                </a:schemeClr>
              </a:solidFill>
              <a:round/>
            </a:ln>
            <a:effectLst/>
          </c:spPr>
          <c:marker>
            <c:symbol val="circle"/>
            <c:size val="5"/>
            <c:spPr>
              <a:solidFill>
                <a:schemeClr val="accent1">
                  <a:tint val="77000"/>
                </a:schemeClr>
              </a:solidFill>
              <a:ln w="9525">
                <a:solidFill>
                  <a:schemeClr val="accent1">
                    <a:tint val="77000"/>
                  </a:schemeClr>
                </a:solidFill>
              </a:ln>
              <a:effectLst/>
            </c:spPr>
          </c:marker>
          <c:cat>
            <c:strRef>
              <c:f>Sheet1!$A$2:$A$6</c:f>
              <c:strCache>
                <c:ptCount val="5"/>
                <c:pt idx="0">
                  <c:v>FY18</c:v>
                </c:pt>
                <c:pt idx="1">
                  <c:v>FY19</c:v>
                </c:pt>
                <c:pt idx="2">
                  <c:v>FY20</c:v>
                </c:pt>
                <c:pt idx="3">
                  <c:v>FY21</c:v>
                </c:pt>
                <c:pt idx="4">
                  <c:v>FY22</c:v>
                </c:pt>
              </c:strCache>
            </c:strRef>
          </c:cat>
          <c:val>
            <c:numRef>
              <c:f>Sheet1!$C$2:$C$6</c:f>
              <c:numCache>
                <c:formatCode>General</c:formatCode>
                <c:ptCount val="5"/>
                <c:pt idx="0">
                  <c:v>15</c:v>
                </c:pt>
                <c:pt idx="1">
                  <c:v>50</c:v>
                </c:pt>
                <c:pt idx="2">
                  <c:v>73</c:v>
                </c:pt>
                <c:pt idx="3">
                  <c:v>176</c:v>
                </c:pt>
                <c:pt idx="4">
                  <c:v>159</c:v>
                </c:pt>
              </c:numCache>
            </c:numRef>
          </c:val>
          <c:smooth val="0"/>
          <c:extLst>
            <c:ext xmlns:c16="http://schemas.microsoft.com/office/drawing/2014/chart" uri="{C3380CC4-5D6E-409C-BE32-E72D297353CC}">
              <c16:uniqueId val="{00000001-BD3C-4A47-B43E-261A3DE003EC}"/>
            </c:ext>
          </c:extLst>
        </c:ser>
        <c:dLbls>
          <c:showLegendKey val="0"/>
          <c:showVal val="0"/>
          <c:showCatName val="0"/>
          <c:showSerName val="0"/>
          <c:showPercent val="0"/>
          <c:showBubbleSize val="0"/>
        </c:dLbls>
        <c:marker val="1"/>
        <c:smooth val="0"/>
        <c:axId val="438146600"/>
        <c:axId val="438143976"/>
      </c:lineChart>
      <c:catAx>
        <c:axId val="43814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8143976"/>
        <c:crosses val="autoZero"/>
        <c:auto val="1"/>
        <c:lblAlgn val="ctr"/>
        <c:lblOffset val="100"/>
        <c:noMultiLvlLbl val="0"/>
      </c:catAx>
      <c:valAx>
        <c:axId val="43814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814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57150">
      <a:solidFill>
        <a:sysClr val="windowText" lastClr="000000"/>
      </a:solid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17.png"/><Relationship Id="rId5" Type="http://schemas.openxmlformats.org/officeDocument/2006/relationships/image" Target="../media/image14.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0"/>
      </a:schemeClr>
    </dgm:fillClrLst>
    <dgm:linClrLst>
      <a:schemeClr val="accent2"/>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a:schemeClr val="accent2"/>
      <a:schemeClr val="accent3"/>
    </dgm:txFillClrLst>
    <dgm:txEffectClrLst/>
  </dgm:styleLbl>
</dgm:colorsDef>
</file>

<file path=ppt/diagrams/data1.xml><?xml version="1.0" encoding="utf-8"?>
<dgm:dataModel xmlns:dgm="http://schemas.openxmlformats.org/drawingml/2006/diagram" xmlns:a="http://schemas.openxmlformats.org/drawingml/2006/main">
  <dgm:ptLst>
    <dgm:pt modelId="{BEF9EEA4-727D-426D-AB3E-C8D433991AE0}" type="doc">
      <dgm:prSet loTypeId="urn:microsoft.com/office/officeart/2018/2/layout/IconCircleList" loCatId="icon" qsTypeId="urn:microsoft.com/office/officeart/2005/8/quickstyle/simple1" qsCatId="simple" csTypeId="urn:microsoft.com/office/officeart/2018/5/colors/Iconchunking_coloredtext_colorful2" csCatId="colorful" phldr="1"/>
      <dgm:spPr/>
      <dgm:t>
        <a:bodyPr/>
        <a:lstStyle/>
        <a:p>
          <a:endParaRPr lang="en-US"/>
        </a:p>
      </dgm:t>
    </dgm:pt>
    <dgm:pt modelId="{F87BB9CB-ECB8-4255-A301-2F5D6E45EFDE}">
      <dgm:prSet phldrT="[Text]" custT="1"/>
      <dgm:spPr/>
      <dgm:t>
        <a:bodyPr/>
        <a:lstStyle/>
        <a:p>
          <a:pPr>
            <a:lnSpc>
              <a:spcPct val="100000"/>
            </a:lnSpc>
          </a:pPr>
          <a:r>
            <a:rPr lang="en-US" sz="2000" b="1" dirty="0">
              <a:solidFill>
                <a:schemeClr val="tx1"/>
              </a:solidFill>
            </a:rPr>
            <a:t>Farmer Wellness</a:t>
          </a:r>
        </a:p>
      </dgm:t>
    </dgm:pt>
    <dgm:pt modelId="{AC46A699-82C5-483B-B73C-C323CF8B173A}" type="parTrans" cxnId="{1287F7BF-687B-4FDF-8BED-6887FD19993A}">
      <dgm:prSet/>
      <dgm:spPr/>
      <dgm:t>
        <a:bodyPr/>
        <a:lstStyle/>
        <a:p>
          <a:endParaRPr lang="en-US"/>
        </a:p>
      </dgm:t>
    </dgm:pt>
    <dgm:pt modelId="{8115B9D9-89DA-4FC8-93BA-63A7BAE90D21}" type="sibTrans" cxnId="{1287F7BF-687B-4FDF-8BED-6887FD19993A}">
      <dgm:prSet/>
      <dgm:spPr/>
      <dgm:t>
        <a:bodyPr/>
        <a:lstStyle/>
        <a:p>
          <a:pPr>
            <a:lnSpc>
              <a:spcPct val="100000"/>
            </a:lnSpc>
          </a:pPr>
          <a:endParaRPr lang="en-US"/>
        </a:p>
      </dgm:t>
    </dgm:pt>
    <dgm:pt modelId="{B7AF2DC0-1BBD-4B43-8DCA-EB2DC18A58B0}">
      <dgm:prSet phldrT="[Text]" custT="1"/>
      <dgm:spPr/>
      <dgm:t>
        <a:bodyPr/>
        <a:lstStyle/>
        <a:p>
          <a:pPr>
            <a:lnSpc>
              <a:spcPct val="100000"/>
            </a:lnSpc>
          </a:pPr>
          <a:r>
            <a:rPr lang="en-US" sz="2000" b="1" dirty="0">
              <a:solidFill>
                <a:schemeClr val="tx1"/>
              </a:solidFill>
            </a:rPr>
            <a:t>Conflict Mediation</a:t>
          </a:r>
        </a:p>
      </dgm:t>
    </dgm:pt>
    <dgm:pt modelId="{F071A8D8-EE06-4F0C-9E13-3305DAB6B4C6}" type="parTrans" cxnId="{55F32069-9E70-43F1-A975-D91DB94CC311}">
      <dgm:prSet/>
      <dgm:spPr/>
      <dgm:t>
        <a:bodyPr/>
        <a:lstStyle/>
        <a:p>
          <a:endParaRPr lang="en-US"/>
        </a:p>
      </dgm:t>
    </dgm:pt>
    <dgm:pt modelId="{D3A0FF19-22B4-4666-8467-A13DADBAB301}" type="sibTrans" cxnId="{55F32069-9E70-43F1-A975-D91DB94CC311}">
      <dgm:prSet/>
      <dgm:spPr/>
      <dgm:t>
        <a:bodyPr/>
        <a:lstStyle/>
        <a:p>
          <a:pPr>
            <a:lnSpc>
              <a:spcPct val="100000"/>
            </a:lnSpc>
          </a:pPr>
          <a:endParaRPr lang="en-US"/>
        </a:p>
      </dgm:t>
    </dgm:pt>
    <dgm:pt modelId="{FD4D5745-0875-461F-9822-7A4BF7656C78}">
      <dgm:prSet phldrT="[Text]" custT="1"/>
      <dgm:spPr/>
      <dgm:t>
        <a:bodyPr/>
        <a:lstStyle/>
        <a:p>
          <a:pPr>
            <a:lnSpc>
              <a:spcPct val="100000"/>
            </a:lnSpc>
          </a:pPr>
          <a:r>
            <a:rPr lang="en-US" sz="2000" b="1" dirty="0">
              <a:solidFill>
                <a:schemeClr val="tx1"/>
              </a:solidFill>
            </a:rPr>
            <a:t>Veteran Farmer Assistance</a:t>
          </a:r>
        </a:p>
      </dgm:t>
    </dgm:pt>
    <dgm:pt modelId="{28C479E9-E2BE-4DF9-8680-57CFA4784690}" type="parTrans" cxnId="{80D70A74-3812-4923-A75F-C09CF0BD364E}">
      <dgm:prSet/>
      <dgm:spPr/>
      <dgm:t>
        <a:bodyPr/>
        <a:lstStyle/>
        <a:p>
          <a:endParaRPr lang="en-US"/>
        </a:p>
      </dgm:t>
    </dgm:pt>
    <dgm:pt modelId="{FF996A1D-F71E-4534-9DC8-C16DD314037D}" type="sibTrans" cxnId="{80D70A74-3812-4923-A75F-C09CF0BD364E}">
      <dgm:prSet/>
      <dgm:spPr/>
      <dgm:t>
        <a:bodyPr/>
        <a:lstStyle/>
        <a:p>
          <a:pPr>
            <a:lnSpc>
              <a:spcPct val="100000"/>
            </a:lnSpc>
          </a:pPr>
          <a:endParaRPr lang="en-US"/>
        </a:p>
      </dgm:t>
    </dgm:pt>
    <dgm:pt modelId="{AB6FC2AD-2E77-4041-9957-C5A65B76E2DB}">
      <dgm:prSet phldrT="[Text]" custT="1"/>
      <dgm:spPr/>
      <dgm:t>
        <a:bodyPr/>
        <a:lstStyle/>
        <a:p>
          <a:pPr>
            <a:lnSpc>
              <a:spcPct val="100000"/>
            </a:lnSpc>
          </a:pPr>
          <a:r>
            <a:rPr lang="en-US" sz="2000" b="1" dirty="0">
              <a:solidFill>
                <a:schemeClr val="tx1"/>
              </a:solidFill>
            </a:rPr>
            <a:t>Succession &amp; Transition Planning</a:t>
          </a:r>
        </a:p>
      </dgm:t>
    </dgm:pt>
    <dgm:pt modelId="{5F3708C5-22E1-42C3-A773-576853D6A307}" type="parTrans" cxnId="{943CF45F-CE22-422C-B1C0-1C2A11A377E0}">
      <dgm:prSet/>
      <dgm:spPr/>
      <dgm:t>
        <a:bodyPr/>
        <a:lstStyle/>
        <a:p>
          <a:endParaRPr lang="en-US"/>
        </a:p>
      </dgm:t>
    </dgm:pt>
    <dgm:pt modelId="{9E1D8CF3-C59C-408E-9501-516A634CDE9F}" type="sibTrans" cxnId="{943CF45F-CE22-422C-B1C0-1C2A11A377E0}">
      <dgm:prSet/>
      <dgm:spPr/>
      <dgm:t>
        <a:bodyPr/>
        <a:lstStyle/>
        <a:p>
          <a:pPr>
            <a:lnSpc>
              <a:spcPct val="100000"/>
            </a:lnSpc>
          </a:pPr>
          <a:endParaRPr lang="en-US"/>
        </a:p>
      </dgm:t>
    </dgm:pt>
    <dgm:pt modelId="{4EC7C7B4-6DBD-45EE-9A6B-98DBEF6EC894}">
      <dgm:prSet phldrT="[Text]" custT="1"/>
      <dgm:spPr/>
      <dgm:t>
        <a:bodyPr/>
        <a:lstStyle/>
        <a:p>
          <a:pPr>
            <a:lnSpc>
              <a:spcPct val="100000"/>
            </a:lnSpc>
          </a:pPr>
          <a:r>
            <a:rPr lang="en-US" sz="2000" b="1" dirty="0">
              <a:solidFill>
                <a:schemeClr val="tx1"/>
              </a:solidFill>
            </a:rPr>
            <a:t>Financial &amp; Business Consulting</a:t>
          </a:r>
        </a:p>
      </dgm:t>
    </dgm:pt>
    <dgm:pt modelId="{E2BA280A-B647-41EF-9020-F86A5A584AC2}" type="parTrans" cxnId="{04E21112-6E7F-4F98-BAC9-85688C0C1809}">
      <dgm:prSet/>
      <dgm:spPr/>
      <dgm:t>
        <a:bodyPr/>
        <a:lstStyle/>
        <a:p>
          <a:endParaRPr lang="en-US"/>
        </a:p>
      </dgm:t>
    </dgm:pt>
    <dgm:pt modelId="{AFEBCB33-C530-475C-80ED-6DC290B8215A}" type="sibTrans" cxnId="{04E21112-6E7F-4F98-BAC9-85688C0C1809}">
      <dgm:prSet/>
      <dgm:spPr/>
      <dgm:t>
        <a:bodyPr/>
        <a:lstStyle/>
        <a:p>
          <a:pPr>
            <a:lnSpc>
              <a:spcPct val="100000"/>
            </a:lnSpc>
          </a:pPr>
          <a:endParaRPr lang="en-US"/>
        </a:p>
      </dgm:t>
    </dgm:pt>
    <dgm:pt modelId="{A1B03ED7-FBBE-4F69-BAB3-F36C8F580322}">
      <dgm:prSet custT="1"/>
      <dgm:spPr/>
      <dgm:t>
        <a:bodyPr/>
        <a:lstStyle/>
        <a:p>
          <a:pPr>
            <a:lnSpc>
              <a:spcPct val="100000"/>
            </a:lnSpc>
          </a:pPr>
          <a:r>
            <a:rPr lang="en-US" sz="2000" b="1" dirty="0">
              <a:solidFill>
                <a:schemeClr val="tx1"/>
              </a:solidFill>
            </a:rPr>
            <a:t>Herd-Based Diagnostics</a:t>
          </a:r>
        </a:p>
      </dgm:t>
    </dgm:pt>
    <dgm:pt modelId="{782EACF3-D5C6-4F4B-BBE7-59804C00F3C5}" type="parTrans" cxnId="{238F5649-8517-406D-A502-2DD2154FE34D}">
      <dgm:prSet/>
      <dgm:spPr/>
      <dgm:t>
        <a:bodyPr/>
        <a:lstStyle/>
        <a:p>
          <a:endParaRPr lang="en-US"/>
        </a:p>
      </dgm:t>
    </dgm:pt>
    <dgm:pt modelId="{7466295F-FBAC-45B7-B85E-13D6A2C97726}" type="sibTrans" cxnId="{238F5649-8517-406D-A502-2DD2154FE34D}">
      <dgm:prSet/>
      <dgm:spPr/>
      <dgm:t>
        <a:bodyPr/>
        <a:lstStyle/>
        <a:p>
          <a:endParaRPr lang="en-US"/>
        </a:p>
      </dgm:t>
    </dgm:pt>
    <dgm:pt modelId="{06F71619-FE25-4EEE-8B5A-5D55D91AAFB8}" type="pres">
      <dgm:prSet presAssocID="{BEF9EEA4-727D-426D-AB3E-C8D433991AE0}" presName="root" presStyleCnt="0">
        <dgm:presLayoutVars>
          <dgm:dir/>
          <dgm:resizeHandles val="exact"/>
        </dgm:presLayoutVars>
      </dgm:prSet>
      <dgm:spPr/>
      <dgm:t>
        <a:bodyPr/>
        <a:lstStyle/>
        <a:p>
          <a:endParaRPr lang="en-US"/>
        </a:p>
      </dgm:t>
    </dgm:pt>
    <dgm:pt modelId="{0EEA08F9-A56D-44E9-946B-D2842A09FEAD}" type="pres">
      <dgm:prSet presAssocID="{BEF9EEA4-727D-426D-AB3E-C8D433991AE0}" presName="container" presStyleCnt="0">
        <dgm:presLayoutVars>
          <dgm:dir/>
          <dgm:resizeHandles val="exact"/>
        </dgm:presLayoutVars>
      </dgm:prSet>
      <dgm:spPr/>
    </dgm:pt>
    <dgm:pt modelId="{17EFA35E-D6FB-47C7-8F25-F88298ED98D0}" type="pres">
      <dgm:prSet presAssocID="{4EC7C7B4-6DBD-45EE-9A6B-98DBEF6EC894}" presName="compNode" presStyleCnt="0"/>
      <dgm:spPr/>
    </dgm:pt>
    <dgm:pt modelId="{07DCB395-18BA-477D-AB88-0664B527B1CA}" type="pres">
      <dgm:prSet presAssocID="{4EC7C7B4-6DBD-45EE-9A6B-98DBEF6EC894}" presName="iconBgRect" presStyleLbl="bgShp" presStyleIdx="0" presStyleCnt="6"/>
      <dgm:spPr/>
    </dgm:pt>
    <dgm:pt modelId="{5B87956F-9A4C-405E-A025-15C6A4134321}" type="pres">
      <dgm:prSet presAssocID="{4EC7C7B4-6DBD-45EE-9A6B-98DBEF6EC894}"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Money"/>
        </a:ext>
      </dgm:extLst>
    </dgm:pt>
    <dgm:pt modelId="{C03836B1-7FB1-4BBC-B270-1BEAD9019428}" type="pres">
      <dgm:prSet presAssocID="{4EC7C7B4-6DBD-45EE-9A6B-98DBEF6EC894}" presName="spaceRect" presStyleCnt="0"/>
      <dgm:spPr/>
    </dgm:pt>
    <dgm:pt modelId="{E32F714F-27D7-476C-BA5A-EB8FC856F21A}" type="pres">
      <dgm:prSet presAssocID="{4EC7C7B4-6DBD-45EE-9A6B-98DBEF6EC894}" presName="textRect" presStyleLbl="revTx" presStyleIdx="0" presStyleCnt="6" custScaleX="99148">
        <dgm:presLayoutVars>
          <dgm:chMax val="1"/>
          <dgm:chPref val="1"/>
        </dgm:presLayoutVars>
      </dgm:prSet>
      <dgm:spPr/>
      <dgm:t>
        <a:bodyPr/>
        <a:lstStyle/>
        <a:p>
          <a:endParaRPr lang="en-US"/>
        </a:p>
      </dgm:t>
    </dgm:pt>
    <dgm:pt modelId="{4269A24A-8D52-4162-B99E-7F49D91B933C}" type="pres">
      <dgm:prSet presAssocID="{AFEBCB33-C530-475C-80ED-6DC290B8215A}" presName="sibTrans" presStyleLbl="sibTrans2D1" presStyleIdx="0" presStyleCnt="0"/>
      <dgm:spPr/>
      <dgm:t>
        <a:bodyPr/>
        <a:lstStyle/>
        <a:p>
          <a:endParaRPr lang="en-US"/>
        </a:p>
      </dgm:t>
    </dgm:pt>
    <dgm:pt modelId="{3533EBF0-84D4-4967-A0AD-022AD2487A4E}" type="pres">
      <dgm:prSet presAssocID="{AB6FC2AD-2E77-4041-9957-C5A65B76E2DB}" presName="compNode" presStyleCnt="0"/>
      <dgm:spPr/>
    </dgm:pt>
    <dgm:pt modelId="{FBFBD1A4-664F-41D9-B754-E5E39FF08C01}" type="pres">
      <dgm:prSet presAssocID="{AB6FC2AD-2E77-4041-9957-C5A65B76E2DB}" presName="iconBgRect" presStyleLbl="bgShp" presStyleIdx="1" presStyleCnt="6"/>
      <dgm:spPr/>
    </dgm:pt>
    <dgm:pt modelId="{C3F7C0F4-2614-497C-9BED-44270B0B225E}" type="pres">
      <dgm:prSet presAssocID="{AB6FC2AD-2E77-4041-9957-C5A65B76E2DB}"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xmlns="" r:embed="rId4"/>
              </a:ext>
            </a:extLst>
          </a:blip>
          <a:srcRect/>
          <a:stretch>
            <a:fillRect/>
          </a:stretch>
        </a:blipFill>
        <a:ln>
          <a:noFill/>
        </a:ln>
      </dgm:spPr>
      <dgm:extLst>
        <a:ext uri="{E40237B7-FDA0-4F09-8148-C483321AD2D9}">
          <dgm14:cNvPr xmlns:dgm14="http://schemas.microsoft.com/office/drawing/2010/diagram" id="0" name="" descr="Barn with solid fill"/>
        </a:ext>
      </dgm:extLst>
    </dgm:pt>
    <dgm:pt modelId="{6F3F2848-121C-4789-AE41-F40445F5C610}" type="pres">
      <dgm:prSet presAssocID="{AB6FC2AD-2E77-4041-9957-C5A65B76E2DB}" presName="spaceRect" presStyleCnt="0"/>
      <dgm:spPr/>
    </dgm:pt>
    <dgm:pt modelId="{378C8958-BEE0-481F-9972-A081EC74BD20}" type="pres">
      <dgm:prSet presAssocID="{AB6FC2AD-2E77-4041-9957-C5A65B76E2DB}" presName="textRect" presStyleLbl="revTx" presStyleIdx="1" presStyleCnt="6">
        <dgm:presLayoutVars>
          <dgm:chMax val="1"/>
          <dgm:chPref val="1"/>
        </dgm:presLayoutVars>
      </dgm:prSet>
      <dgm:spPr/>
      <dgm:t>
        <a:bodyPr/>
        <a:lstStyle/>
        <a:p>
          <a:endParaRPr lang="en-US"/>
        </a:p>
      </dgm:t>
    </dgm:pt>
    <dgm:pt modelId="{9F4ECE77-4DDB-443D-8D04-08FF70E249C2}" type="pres">
      <dgm:prSet presAssocID="{9E1D8CF3-C59C-408E-9501-516A634CDE9F}" presName="sibTrans" presStyleLbl="sibTrans2D1" presStyleIdx="0" presStyleCnt="0"/>
      <dgm:spPr/>
      <dgm:t>
        <a:bodyPr/>
        <a:lstStyle/>
        <a:p>
          <a:endParaRPr lang="en-US"/>
        </a:p>
      </dgm:t>
    </dgm:pt>
    <dgm:pt modelId="{6F099DD7-6DD1-417F-8335-97B48D90F1A1}" type="pres">
      <dgm:prSet presAssocID="{B7AF2DC0-1BBD-4B43-8DCA-EB2DC18A58B0}" presName="compNode" presStyleCnt="0"/>
      <dgm:spPr/>
    </dgm:pt>
    <dgm:pt modelId="{7D35495A-D087-477C-A4E8-8E748C8240BA}" type="pres">
      <dgm:prSet presAssocID="{B7AF2DC0-1BBD-4B43-8DCA-EB2DC18A58B0}" presName="iconBgRect" presStyleLbl="bgShp" presStyleIdx="2" presStyleCnt="6"/>
      <dgm:spPr/>
    </dgm:pt>
    <dgm:pt modelId="{17D7DDAB-9DDF-43C1-AAAB-EDBBBC8AC483}" type="pres">
      <dgm:prSet presAssocID="{B7AF2DC0-1BBD-4B43-8DCA-EB2DC18A58B0}"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Handshake"/>
        </a:ext>
      </dgm:extLst>
    </dgm:pt>
    <dgm:pt modelId="{D02DCEBD-03FD-4253-BF40-20EC304310F4}" type="pres">
      <dgm:prSet presAssocID="{B7AF2DC0-1BBD-4B43-8DCA-EB2DC18A58B0}" presName="spaceRect" presStyleCnt="0"/>
      <dgm:spPr/>
    </dgm:pt>
    <dgm:pt modelId="{53025207-8E56-4383-B4D1-B89CFDDBB1E3}" type="pres">
      <dgm:prSet presAssocID="{B7AF2DC0-1BBD-4B43-8DCA-EB2DC18A58B0}" presName="textRect" presStyleLbl="revTx" presStyleIdx="2" presStyleCnt="6">
        <dgm:presLayoutVars>
          <dgm:chMax val="1"/>
          <dgm:chPref val="1"/>
        </dgm:presLayoutVars>
      </dgm:prSet>
      <dgm:spPr/>
      <dgm:t>
        <a:bodyPr/>
        <a:lstStyle/>
        <a:p>
          <a:endParaRPr lang="en-US"/>
        </a:p>
      </dgm:t>
    </dgm:pt>
    <dgm:pt modelId="{241483C2-7EDB-4D15-ACF9-F0B79C57070C}" type="pres">
      <dgm:prSet presAssocID="{D3A0FF19-22B4-4666-8467-A13DADBAB301}" presName="sibTrans" presStyleLbl="sibTrans2D1" presStyleIdx="0" presStyleCnt="0"/>
      <dgm:spPr/>
      <dgm:t>
        <a:bodyPr/>
        <a:lstStyle/>
        <a:p>
          <a:endParaRPr lang="en-US"/>
        </a:p>
      </dgm:t>
    </dgm:pt>
    <dgm:pt modelId="{E928223C-D049-4746-B39C-BFE21A591C6E}" type="pres">
      <dgm:prSet presAssocID="{A1B03ED7-FBBE-4F69-BAB3-F36C8F580322}" presName="compNode" presStyleCnt="0"/>
      <dgm:spPr/>
    </dgm:pt>
    <dgm:pt modelId="{940C8962-DDFE-4487-AC12-BA703CE74ACC}" type="pres">
      <dgm:prSet presAssocID="{A1B03ED7-FBBE-4F69-BAB3-F36C8F580322}" presName="iconBgRect" presStyleLbl="bgShp" presStyleIdx="3" presStyleCnt="6"/>
      <dgm:spPr/>
    </dgm:pt>
    <dgm:pt modelId="{C67DDF69-39AD-45F9-A0C3-4028B691F6C2}" type="pres">
      <dgm:prSet presAssocID="{A1B03ED7-FBBE-4F69-BAB3-F36C8F580322}" presName="iconRect" presStyleLbl="node1" presStyleIdx="3" presStyleCnt="6"/>
      <dgm:spPr>
        <a:blipFill rotWithShape="1">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a:blipFill>
        <a:ln>
          <a:noFill/>
        </a:ln>
      </dgm:spPr>
      <dgm:extLst>
        <a:ext uri="{E40237B7-FDA0-4F09-8148-C483321AD2D9}">
          <dgm14:cNvPr xmlns:dgm14="http://schemas.microsoft.com/office/drawing/2010/diagram" id="0" name="" descr="Hierarchy"/>
        </a:ext>
      </dgm:extLst>
    </dgm:pt>
    <dgm:pt modelId="{4FF2E5DB-92A0-4DDF-875A-19351732F171}" type="pres">
      <dgm:prSet presAssocID="{A1B03ED7-FBBE-4F69-BAB3-F36C8F580322}" presName="spaceRect" presStyleCnt="0"/>
      <dgm:spPr/>
    </dgm:pt>
    <dgm:pt modelId="{F7F286CE-72C9-43D2-A3EC-7FBA9CCC5E50}" type="pres">
      <dgm:prSet presAssocID="{A1B03ED7-FBBE-4F69-BAB3-F36C8F580322}" presName="textRect" presStyleLbl="revTx" presStyleIdx="3" presStyleCnt="6">
        <dgm:presLayoutVars>
          <dgm:chMax val="1"/>
          <dgm:chPref val="1"/>
        </dgm:presLayoutVars>
      </dgm:prSet>
      <dgm:spPr/>
      <dgm:t>
        <a:bodyPr/>
        <a:lstStyle/>
        <a:p>
          <a:endParaRPr lang="en-US"/>
        </a:p>
      </dgm:t>
    </dgm:pt>
    <dgm:pt modelId="{46C7B2D8-3D25-4D50-A14C-238698E890D4}" type="pres">
      <dgm:prSet presAssocID="{7466295F-FBAC-45B7-B85E-13D6A2C97726}" presName="sibTrans" presStyleLbl="sibTrans2D1" presStyleIdx="0" presStyleCnt="0"/>
      <dgm:spPr/>
      <dgm:t>
        <a:bodyPr/>
        <a:lstStyle/>
        <a:p>
          <a:endParaRPr lang="en-US"/>
        </a:p>
      </dgm:t>
    </dgm:pt>
    <dgm:pt modelId="{C8EEEF55-703C-420F-8729-15E9EDE9CBF2}" type="pres">
      <dgm:prSet presAssocID="{FD4D5745-0875-461F-9822-7A4BF7656C78}" presName="compNode" presStyleCnt="0"/>
      <dgm:spPr/>
    </dgm:pt>
    <dgm:pt modelId="{70FD9DB1-8B39-4C81-A1B9-6DFCAA7A0C0F}" type="pres">
      <dgm:prSet presAssocID="{FD4D5745-0875-461F-9822-7A4BF7656C78}" presName="iconBgRect" presStyleLbl="bgShp" presStyleIdx="4" presStyleCnt="6"/>
      <dgm:spPr/>
    </dgm:pt>
    <dgm:pt modelId="{7C6A5742-C3A3-4A7E-94E7-EAE901A1968F}" type="pres">
      <dgm:prSet presAssocID="{FD4D5745-0875-461F-9822-7A4BF7656C78}"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xmlns="" r:embed="rId10"/>
              </a:ext>
            </a:extLst>
          </a:blip>
          <a:srcRect/>
          <a:stretch>
            <a:fillRect/>
          </a:stretch>
        </a:blipFill>
        <a:ln>
          <a:noFill/>
        </a:ln>
      </dgm:spPr>
      <dgm:extLst>
        <a:ext uri="{E40237B7-FDA0-4F09-8148-C483321AD2D9}">
          <dgm14:cNvPr xmlns:dgm14="http://schemas.microsoft.com/office/drawing/2010/diagram" id="0" name="" descr="Corn with solid fill"/>
        </a:ext>
      </dgm:extLst>
    </dgm:pt>
    <dgm:pt modelId="{E51FA7D0-D076-4981-82D6-CB3EE9B6621E}" type="pres">
      <dgm:prSet presAssocID="{FD4D5745-0875-461F-9822-7A4BF7656C78}" presName="spaceRect" presStyleCnt="0"/>
      <dgm:spPr/>
    </dgm:pt>
    <dgm:pt modelId="{33F11D12-5D75-4475-B32B-AB5B1585EFDA}" type="pres">
      <dgm:prSet presAssocID="{FD4D5745-0875-461F-9822-7A4BF7656C78}" presName="textRect" presStyleLbl="revTx" presStyleIdx="4" presStyleCnt="6">
        <dgm:presLayoutVars>
          <dgm:chMax val="1"/>
          <dgm:chPref val="1"/>
        </dgm:presLayoutVars>
      </dgm:prSet>
      <dgm:spPr/>
      <dgm:t>
        <a:bodyPr/>
        <a:lstStyle/>
        <a:p>
          <a:endParaRPr lang="en-US"/>
        </a:p>
      </dgm:t>
    </dgm:pt>
    <dgm:pt modelId="{6FA5EB5B-CFB2-461F-A354-55BC656392EA}" type="pres">
      <dgm:prSet presAssocID="{FF996A1D-F71E-4534-9DC8-C16DD314037D}" presName="sibTrans" presStyleLbl="sibTrans2D1" presStyleIdx="0" presStyleCnt="0"/>
      <dgm:spPr/>
      <dgm:t>
        <a:bodyPr/>
        <a:lstStyle/>
        <a:p>
          <a:endParaRPr lang="en-US"/>
        </a:p>
      </dgm:t>
    </dgm:pt>
    <dgm:pt modelId="{3A13366D-06D6-4D56-924D-67D607C3FAE6}" type="pres">
      <dgm:prSet presAssocID="{F87BB9CB-ECB8-4255-A301-2F5D6E45EFDE}" presName="compNode" presStyleCnt="0"/>
      <dgm:spPr/>
    </dgm:pt>
    <dgm:pt modelId="{41BB805B-427D-4E75-8A5D-1A686939617D}" type="pres">
      <dgm:prSet presAssocID="{F87BB9CB-ECB8-4255-A301-2F5D6E45EFDE}" presName="iconBgRect" presStyleLbl="bgShp" presStyleIdx="5" presStyleCnt="6"/>
      <dgm:spPr/>
    </dgm:pt>
    <dgm:pt modelId="{AF1D45F1-59E0-472D-BE3D-4B628E2540CF}" type="pres">
      <dgm:prSet presAssocID="{F87BB9CB-ECB8-4255-A301-2F5D6E45EFDE}"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id="0" name="" descr="Plant"/>
        </a:ext>
      </dgm:extLst>
    </dgm:pt>
    <dgm:pt modelId="{461DF51D-DBE6-40AA-A663-9EE5843FD238}" type="pres">
      <dgm:prSet presAssocID="{F87BB9CB-ECB8-4255-A301-2F5D6E45EFDE}" presName="spaceRect" presStyleCnt="0"/>
      <dgm:spPr/>
    </dgm:pt>
    <dgm:pt modelId="{69DCAF83-E3A5-446C-A5FA-39F7A16C900C}" type="pres">
      <dgm:prSet presAssocID="{F87BB9CB-ECB8-4255-A301-2F5D6E45EFDE}" presName="textRect" presStyleLbl="revTx" presStyleIdx="5" presStyleCnt="6">
        <dgm:presLayoutVars>
          <dgm:chMax val="1"/>
          <dgm:chPref val="1"/>
        </dgm:presLayoutVars>
      </dgm:prSet>
      <dgm:spPr/>
      <dgm:t>
        <a:bodyPr/>
        <a:lstStyle/>
        <a:p>
          <a:endParaRPr lang="en-US"/>
        </a:p>
      </dgm:t>
    </dgm:pt>
  </dgm:ptLst>
  <dgm:cxnLst>
    <dgm:cxn modelId="{9104FD33-D171-4CF6-82FC-788C0A4192AA}" type="presOf" srcId="{AFEBCB33-C530-475C-80ED-6DC290B8215A}" destId="{4269A24A-8D52-4162-B99E-7F49D91B933C}" srcOrd="0" destOrd="0" presId="urn:microsoft.com/office/officeart/2018/2/layout/IconCircleList"/>
    <dgm:cxn modelId="{1D6B8A10-9BAC-47B5-8DEC-F8C35ADBC7CB}" type="presOf" srcId="{FF996A1D-F71E-4534-9DC8-C16DD314037D}" destId="{6FA5EB5B-CFB2-461F-A354-55BC656392EA}" srcOrd="0" destOrd="0" presId="urn:microsoft.com/office/officeart/2018/2/layout/IconCircleList"/>
    <dgm:cxn modelId="{A5029300-DA8A-45B3-95C6-EBB40EC5AF3C}" type="presOf" srcId="{BEF9EEA4-727D-426D-AB3E-C8D433991AE0}" destId="{06F71619-FE25-4EEE-8B5A-5D55D91AAFB8}" srcOrd="0" destOrd="0" presId="urn:microsoft.com/office/officeart/2018/2/layout/IconCircleList"/>
    <dgm:cxn modelId="{F35B2EC4-7DBC-4620-806B-4C7F9D92DD38}" type="presOf" srcId="{7466295F-FBAC-45B7-B85E-13D6A2C97726}" destId="{46C7B2D8-3D25-4D50-A14C-238698E890D4}" srcOrd="0" destOrd="0" presId="urn:microsoft.com/office/officeart/2018/2/layout/IconCircleList"/>
    <dgm:cxn modelId="{04E21112-6E7F-4F98-BAC9-85688C0C1809}" srcId="{BEF9EEA4-727D-426D-AB3E-C8D433991AE0}" destId="{4EC7C7B4-6DBD-45EE-9A6B-98DBEF6EC894}" srcOrd="0" destOrd="0" parTransId="{E2BA280A-B647-41EF-9020-F86A5A584AC2}" sibTransId="{AFEBCB33-C530-475C-80ED-6DC290B8215A}"/>
    <dgm:cxn modelId="{55F32069-9E70-43F1-A975-D91DB94CC311}" srcId="{BEF9EEA4-727D-426D-AB3E-C8D433991AE0}" destId="{B7AF2DC0-1BBD-4B43-8DCA-EB2DC18A58B0}" srcOrd="2" destOrd="0" parTransId="{F071A8D8-EE06-4F0C-9E13-3305DAB6B4C6}" sibTransId="{D3A0FF19-22B4-4666-8467-A13DADBAB301}"/>
    <dgm:cxn modelId="{EE5FA8AC-7024-4D47-B5A6-CD68FFB7F49B}" type="presOf" srcId="{A1B03ED7-FBBE-4F69-BAB3-F36C8F580322}" destId="{F7F286CE-72C9-43D2-A3EC-7FBA9CCC5E50}" srcOrd="0" destOrd="0" presId="urn:microsoft.com/office/officeart/2018/2/layout/IconCircleList"/>
    <dgm:cxn modelId="{1287F7BF-687B-4FDF-8BED-6887FD19993A}" srcId="{BEF9EEA4-727D-426D-AB3E-C8D433991AE0}" destId="{F87BB9CB-ECB8-4255-A301-2F5D6E45EFDE}" srcOrd="5" destOrd="0" parTransId="{AC46A699-82C5-483B-B73C-C323CF8B173A}" sibTransId="{8115B9D9-89DA-4FC8-93BA-63A7BAE90D21}"/>
    <dgm:cxn modelId="{308838AB-07FE-4EFD-9918-2553E2D57D69}" type="presOf" srcId="{D3A0FF19-22B4-4666-8467-A13DADBAB301}" destId="{241483C2-7EDB-4D15-ACF9-F0B79C57070C}" srcOrd="0" destOrd="0" presId="urn:microsoft.com/office/officeart/2018/2/layout/IconCircleList"/>
    <dgm:cxn modelId="{F1C676AB-894C-495D-A699-970823D2C2F5}" type="presOf" srcId="{B7AF2DC0-1BBD-4B43-8DCA-EB2DC18A58B0}" destId="{53025207-8E56-4383-B4D1-B89CFDDBB1E3}" srcOrd="0" destOrd="0" presId="urn:microsoft.com/office/officeart/2018/2/layout/IconCircleList"/>
    <dgm:cxn modelId="{80D70A74-3812-4923-A75F-C09CF0BD364E}" srcId="{BEF9EEA4-727D-426D-AB3E-C8D433991AE0}" destId="{FD4D5745-0875-461F-9822-7A4BF7656C78}" srcOrd="4" destOrd="0" parTransId="{28C479E9-E2BE-4DF9-8680-57CFA4784690}" sibTransId="{FF996A1D-F71E-4534-9DC8-C16DD314037D}"/>
    <dgm:cxn modelId="{03A06A88-F94E-43C8-BDE0-67DBF7648208}" type="presOf" srcId="{4EC7C7B4-6DBD-45EE-9A6B-98DBEF6EC894}" destId="{E32F714F-27D7-476C-BA5A-EB8FC856F21A}" srcOrd="0" destOrd="0" presId="urn:microsoft.com/office/officeart/2018/2/layout/IconCircleList"/>
    <dgm:cxn modelId="{DA0131F6-EAC9-4888-8D53-F510FDFF4EAF}" type="presOf" srcId="{9E1D8CF3-C59C-408E-9501-516A634CDE9F}" destId="{9F4ECE77-4DDB-443D-8D04-08FF70E249C2}" srcOrd="0" destOrd="0" presId="urn:microsoft.com/office/officeart/2018/2/layout/IconCircleList"/>
    <dgm:cxn modelId="{943CF45F-CE22-422C-B1C0-1C2A11A377E0}" srcId="{BEF9EEA4-727D-426D-AB3E-C8D433991AE0}" destId="{AB6FC2AD-2E77-4041-9957-C5A65B76E2DB}" srcOrd="1" destOrd="0" parTransId="{5F3708C5-22E1-42C3-A773-576853D6A307}" sibTransId="{9E1D8CF3-C59C-408E-9501-516A634CDE9F}"/>
    <dgm:cxn modelId="{238F5649-8517-406D-A502-2DD2154FE34D}" srcId="{BEF9EEA4-727D-426D-AB3E-C8D433991AE0}" destId="{A1B03ED7-FBBE-4F69-BAB3-F36C8F580322}" srcOrd="3" destOrd="0" parTransId="{782EACF3-D5C6-4F4B-BBE7-59804C00F3C5}" sibTransId="{7466295F-FBAC-45B7-B85E-13D6A2C97726}"/>
    <dgm:cxn modelId="{E86112BE-E8DC-4C72-950B-434BA06F4990}" type="presOf" srcId="{FD4D5745-0875-461F-9822-7A4BF7656C78}" destId="{33F11D12-5D75-4475-B32B-AB5B1585EFDA}" srcOrd="0" destOrd="0" presId="urn:microsoft.com/office/officeart/2018/2/layout/IconCircleList"/>
    <dgm:cxn modelId="{54221F4E-ED3E-4662-AC9E-D4E615BBC106}" type="presOf" srcId="{AB6FC2AD-2E77-4041-9957-C5A65B76E2DB}" destId="{378C8958-BEE0-481F-9972-A081EC74BD20}" srcOrd="0" destOrd="0" presId="urn:microsoft.com/office/officeart/2018/2/layout/IconCircleList"/>
    <dgm:cxn modelId="{934CAD57-5323-48B2-BFC5-8317C724AF63}" type="presOf" srcId="{F87BB9CB-ECB8-4255-A301-2F5D6E45EFDE}" destId="{69DCAF83-E3A5-446C-A5FA-39F7A16C900C}" srcOrd="0" destOrd="0" presId="urn:microsoft.com/office/officeart/2018/2/layout/IconCircleList"/>
    <dgm:cxn modelId="{521F48B6-31C8-4CCC-9705-0952768C8328}" type="presParOf" srcId="{06F71619-FE25-4EEE-8B5A-5D55D91AAFB8}" destId="{0EEA08F9-A56D-44E9-946B-D2842A09FEAD}" srcOrd="0" destOrd="0" presId="urn:microsoft.com/office/officeart/2018/2/layout/IconCircleList"/>
    <dgm:cxn modelId="{A8A1F475-617D-4830-AA39-05696DD0F428}" type="presParOf" srcId="{0EEA08F9-A56D-44E9-946B-D2842A09FEAD}" destId="{17EFA35E-D6FB-47C7-8F25-F88298ED98D0}" srcOrd="0" destOrd="0" presId="urn:microsoft.com/office/officeart/2018/2/layout/IconCircleList"/>
    <dgm:cxn modelId="{1CB3A832-B417-42C5-9238-3BE8ADB432E3}" type="presParOf" srcId="{17EFA35E-D6FB-47C7-8F25-F88298ED98D0}" destId="{07DCB395-18BA-477D-AB88-0664B527B1CA}" srcOrd="0" destOrd="0" presId="urn:microsoft.com/office/officeart/2018/2/layout/IconCircleList"/>
    <dgm:cxn modelId="{403C5F0B-6520-4229-8BF5-27A1F44A2EEA}" type="presParOf" srcId="{17EFA35E-D6FB-47C7-8F25-F88298ED98D0}" destId="{5B87956F-9A4C-405E-A025-15C6A4134321}" srcOrd="1" destOrd="0" presId="urn:microsoft.com/office/officeart/2018/2/layout/IconCircleList"/>
    <dgm:cxn modelId="{850FAFFE-A551-4C20-9BD8-A0EC26C117B9}" type="presParOf" srcId="{17EFA35E-D6FB-47C7-8F25-F88298ED98D0}" destId="{C03836B1-7FB1-4BBC-B270-1BEAD9019428}" srcOrd="2" destOrd="0" presId="urn:microsoft.com/office/officeart/2018/2/layout/IconCircleList"/>
    <dgm:cxn modelId="{9F20B2AC-5959-49B0-A6AE-0243E4A01043}" type="presParOf" srcId="{17EFA35E-D6FB-47C7-8F25-F88298ED98D0}" destId="{E32F714F-27D7-476C-BA5A-EB8FC856F21A}" srcOrd="3" destOrd="0" presId="urn:microsoft.com/office/officeart/2018/2/layout/IconCircleList"/>
    <dgm:cxn modelId="{9C3C29CA-026E-424A-A758-79F2BF224419}" type="presParOf" srcId="{0EEA08F9-A56D-44E9-946B-D2842A09FEAD}" destId="{4269A24A-8D52-4162-B99E-7F49D91B933C}" srcOrd="1" destOrd="0" presId="urn:microsoft.com/office/officeart/2018/2/layout/IconCircleList"/>
    <dgm:cxn modelId="{0DE32B27-A332-4BB3-B9D3-C9D6730EC80C}" type="presParOf" srcId="{0EEA08F9-A56D-44E9-946B-D2842A09FEAD}" destId="{3533EBF0-84D4-4967-A0AD-022AD2487A4E}" srcOrd="2" destOrd="0" presId="urn:microsoft.com/office/officeart/2018/2/layout/IconCircleList"/>
    <dgm:cxn modelId="{D4093BCB-66C8-49C5-9891-434F91C021AB}" type="presParOf" srcId="{3533EBF0-84D4-4967-A0AD-022AD2487A4E}" destId="{FBFBD1A4-664F-41D9-B754-E5E39FF08C01}" srcOrd="0" destOrd="0" presId="urn:microsoft.com/office/officeart/2018/2/layout/IconCircleList"/>
    <dgm:cxn modelId="{3D8C96BE-A499-472A-B185-53E63717B49D}" type="presParOf" srcId="{3533EBF0-84D4-4967-A0AD-022AD2487A4E}" destId="{C3F7C0F4-2614-497C-9BED-44270B0B225E}" srcOrd="1" destOrd="0" presId="urn:microsoft.com/office/officeart/2018/2/layout/IconCircleList"/>
    <dgm:cxn modelId="{666509A2-A5C4-4C28-8F8F-3D61D5F44F42}" type="presParOf" srcId="{3533EBF0-84D4-4967-A0AD-022AD2487A4E}" destId="{6F3F2848-121C-4789-AE41-F40445F5C610}" srcOrd="2" destOrd="0" presId="urn:microsoft.com/office/officeart/2018/2/layout/IconCircleList"/>
    <dgm:cxn modelId="{2342381A-1355-455C-8B6B-4190BD34D1B4}" type="presParOf" srcId="{3533EBF0-84D4-4967-A0AD-022AD2487A4E}" destId="{378C8958-BEE0-481F-9972-A081EC74BD20}" srcOrd="3" destOrd="0" presId="urn:microsoft.com/office/officeart/2018/2/layout/IconCircleList"/>
    <dgm:cxn modelId="{CDC0F5B1-7D9D-401B-BCCA-C29834DA505D}" type="presParOf" srcId="{0EEA08F9-A56D-44E9-946B-D2842A09FEAD}" destId="{9F4ECE77-4DDB-443D-8D04-08FF70E249C2}" srcOrd="3" destOrd="0" presId="urn:microsoft.com/office/officeart/2018/2/layout/IconCircleList"/>
    <dgm:cxn modelId="{F83A26AE-2ED8-486D-A952-D4A887BE95BF}" type="presParOf" srcId="{0EEA08F9-A56D-44E9-946B-D2842A09FEAD}" destId="{6F099DD7-6DD1-417F-8335-97B48D90F1A1}" srcOrd="4" destOrd="0" presId="urn:microsoft.com/office/officeart/2018/2/layout/IconCircleList"/>
    <dgm:cxn modelId="{4EFAAE68-BF61-471B-8FA0-270E9DBDC679}" type="presParOf" srcId="{6F099DD7-6DD1-417F-8335-97B48D90F1A1}" destId="{7D35495A-D087-477C-A4E8-8E748C8240BA}" srcOrd="0" destOrd="0" presId="urn:microsoft.com/office/officeart/2018/2/layout/IconCircleList"/>
    <dgm:cxn modelId="{AEE40F91-0BEA-47A2-8AC4-AF3EE0323D1F}" type="presParOf" srcId="{6F099DD7-6DD1-417F-8335-97B48D90F1A1}" destId="{17D7DDAB-9DDF-43C1-AAAB-EDBBBC8AC483}" srcOrd="1" destOrd="0" presId="urn:microsoft.com/office/officeart/2018/2/layout/IconCircleList"/>
    <dgm:cxn modelId="{2E97CBCE-765B-4057-A7E1-63BE8D3186A8}" type="presParOf" srcId="{6F099DD7-6DD1-417F-8335-97B48D90F1A1}" destId="{D02DCEBD-03FD-4253-BF40-20EC304310F4}" srcOrd="2" destOrd="0" presId="urn:microsoft.com/office/officeart/2018/2/layout/IconCircleList"/>
    <dgm:cxn modelId="{F3723262-EAED-4783-9A6E-C7DE2438BDCE}" type="presParOf" srcId="{6F099DD7-6DD1-417F-8335-97B48D90F1A1}" destId="{53025207-8E56-4383-B4D1-B89CFDDBB1E3}" srcOrd="3" destOrd="0" presId="urn:microsoft.com/office/officeart/2018/2/layout/IconCircleList"/>
    <dgm:cxn modelId="{5CB3F926-3ED2-4B4C-9A4F-5CEC8FC66E81}" type="presParOf" srcId="{0EEA08F9-A56D-44E9-946B-D2842A09FEAD}" destId="{241483C2-7EDB-4D15-ACF9-F0B79C57070C}" srcOrd="5" destOrd="0" presId="urn:microsoft.com/office/officeart/2018/2/layout/IconCircleList"/>
    <dgm:cxn modelId="{77A051CA-EE8E-4269-A0AF-CF5A0A0655C1}" type="presParOf" srcId="{0EEA08F9-A56D-44E9-946B-D2842A09FEAD}" destId="{E928223C-D049-4746-B39C-BFE21A591C6E}" srcOrd="6" destOrd="0" presId="urn:microsoft.com/office/officeart/2018/2/layout/IconCircleList"/>
    <dgm:cxn modelId="{D2C8D6EC-0AA0-437E-A740-E130CCF75568}" type="presParOf" srcId="{E928223C-D049-4746-B39C-BFE21A591C6E}" destId="{940C8962-DDFE-4487-AC12-BA703CE74ACC}" srcOrd="0" destOrd="0" presId="urn:microsoft.com/office/officeart/2018/2/layout/IconCircleList"/>
    <dgm:cxn modelId="{4EBC0C13-857B-43E3-BEC9-6FC4D969C441}" type="presParOf" srcId="{E928223C-D049-4746-B39C-BFE21A591C6E}" destId="{C67DDF69-39AD-45F9-A0C3-4028B691F6C2}" srcOrd="1" destOrd="0" presId="urn:microsoft.com/office/officeart/2018/2/layout/IconCircleList"/>
    <dgm:cxn modelId="{716C9DDD-574D-419D-A63A-8D6E1A6E0195}" type="presParOf" srcId="{E928223C-D049-4746-B39C-BFE21A591C6E}" destId="{4FF2E5DB-92A0-4DDF-875A-19351732F171}" srcOrd="2" destOrd="0" presId="urn:microsoft.com/office/officeart/2018/2/layout/IconCircleList"/>
    <dgm:cxn modelId="{46A49996-04EA-4E4D-91D3-4C0B0F30B042}" type="presParOf" srcId="{E928223C-D049-4746-B39C-BFE21A591C6E}" destId="{F7F286CE-72C9-43D2-A3EC-7FBA9CCC5E50}" srcOrd="3" destOrd="0" presId="urn:microsoft.com/office/officeart/2018/2/layout/IconCircleList"/>
    <dgm:cxn modelId="{1E4A77A4-B61A-40C5-8F22-B1C764EFA050}" type="presParOf" srcId="{0EEA08F9-A56D-44E9-946B-D2842A09FEAD}" destId="{46C7B2D8-3D25-4D50-A14C-238698E890D4}" srcOrd="7" destOrd="0" presId="urn:microsoft.com/office/officeart/2018/2/layout/IconCircleList"/>
    <dgm:cxn modelId="{D674A18B-F7CE-4D6D-BF5B-F3DE49125C15}" type="presParOf" srcId="{0EEA08F9-A56D-44E9-946B-D2842A09FEAD}" destId="{C8EEEF55-703C-420F-8729-15E9EDE9CBF2}" srcOrd="8" destOrd="0" presId="urn:microsoft.com/office/officeart/2018/2/layout/IconCircleList"/>
    <dgm:cxn modelId="{45BC26C3-428C-47F4-84B9-A0AE8C1412D8}" type="presParOf" srcId="{C8EEEF55-703C-420F-8729-15E9EDE9CBF2}" destId="{70FD9DB1-8B39-4C81-A1B9-6DFCAA7A0C0F}" srcOrd="0" destOrd="0" presId="urn:microsoft.com/office/officeart/2018/2/layout/IconCircleList"/>
    <dgm:cxn modelId="{9A22FEB5-765A-4149-81D2-BFB97972F7DF}" type="presParOf" srcId="{C8EEEF55-703C-420F-8729-15E9EDE9CBF2}" destId="{7C6A5742-C3A3-4A7E-94E7-EAE901A1968F}" srcOrd="1" destOrd="0" presId="urn:microsoft.com/office/officeart/2018/2/layout/IconCircleList"/>
    <dgm:cxn modelId="{23ED828C-94BC-459E-A493-0550A87702F5}" type="presParOf" srcId="{C8EEEF55-703C-420F-8729-15E9EDE9CBF2}" destId="{E51FA7D0-D076-4981-82D6-CB3EE9B6621E}" srcOrd="2" destOrd="0" presId="urn:microsoft.com/office/officeart/2018/2/layout/IconCircleList"/>
    <dgm:cxn modelId="{8DF5ACCC-E130-486B-ADD3-397B467C2EAE}" type="presParOf" srcId="{C8EEEF55-703C-420F-8729-15E9EDE9CBF2}" destId="{33F11D12-5D75-4475-B32B-AB5B1585EFDA}" srcOrd="3" destOrd="0" presId="urn:microsoft.com/office/officeart/2018/2/layout/IconCircleList"/>
    <dgm:cxn modelId="{C59A386C-D00E-4BE4-9BD2-387A83D66BC6}" type="presParOf" srcId="{0EEA08F9-A56D-44E9-946B-D2842A09FEAD}" destId="{6FA5EB5B-CFB2-461F-A354-55BC656392EA}" srcOrd="9" destOrd="0" presId="urn:microsoft.com/office/officeart/2018/2/layout/IconCircleList"/>
    <dgm:cxn modelId="{323FBD6E-B9E4-4EC1-82BD-DAC1D89515B9}" type="presParOf" srcId="{0EEA08F9-A56D-44E9-946B-D2842A09FEAD}" destId="{3A13366D-06D6-4D56-924D-67D607C3FAE6}" srcOrd="10" destOrd="0" presId="urn:microsoft.com/office/officeart/2018/2/layout/IconCircleList"/>
    <dgm:cxn modelId="{138F7EA5-22AB-4F89-BD1A-305D90FEAD42}" type="presParOf" srcId="{3A13366D-06D6-4D56-924D-67D607C3FAE6}" destId="{41BB805B-427D-4E75-8A5D-1A686939617D}" srcOrd="0" destOrd="0" presId="urn:microsoft.com/office/officeart/2018/2/layout/IconCircleList"/>
    <dgm:cxn modelId="{EBF34720-5485-4B89-BB49-007E3308216A}" type="presParOf" srcId="{3A13366D-06D6-4D56-924D-67D607C3FAE6}" destId="{AF1D45F1-59E0-472D-BE3D-4B628E2540CF}" srcOrd="1" destOrd="0" presId="urn:microsoft.com/office/officeart/2018/2/layout/IconCircleList"/>
    <dgm:cxn modelId="{0980F6B3-03DE-4B19-A41A-001049643261}" type="presParOf" srcId="{3A13366D-06D6-4D56-924D-67D607C3FAE6}" destId="{461DF51D-DBE6-40AA-A663-9EE5843FD238}" srcOrd="2" destOrd="0" presId="urn:microsoft.com/office/officeart/2018/2/layout/IconCircleList"/>
    <dgm:cxn modelId="{A46A0929-ECA4-461F-8915-CFA91BDEA995}" type="presParOf" srcId="{3A13366D-06D6-4D56-924D-67D607C3FAE6}" destId="{69DCAF83-E3A5-446C-A5FA-39F7A16C900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CB395-18BA-477D-AB88-0664B527B1CA}">
      <dsp:nvSpPr>
        <dsp:cNvPr id="0" name=""/>
        <dsp:cNvSpPr/>
      </dsp:nvSpPr>
      <dsp:spPr>
        <a:xfrm>
          <a:off x="279624" y="802978"/>
          <a:ext cx="920375" cy="9203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87956F-9A4C-405E-A025-15C6A4134321}">
      <dsp:nvSpPr>
        <dsp:cNvPr id="0" name=""/>
        <dsp:cNvSpPr/>
      </dsp:nvSpPr>
      <dsp:spPr>
        <a:xfrm>
          <a:off x="472903" y="996257"/>
          <a:ext cx="533817" cy="53381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32F714F-27D7-476C-BA5A-EB8FC856F21A}">
      <dsp:nvSpPr>
        <dsp:cNvPr id="0" name=""/>
        <dsp:cNvSpPr/>
      </dsp:nvSpPr>
      <dsp:spPr>
        <a:xfrm>
          <a:off x="1406465" y="802978"/>
          <a:ext cx="2150972" cy="920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889000">
            <a:lnSpc>
              <a:spcPct val="100000"/>
            </a:lnSpc>
            <a:spcBef>
              <a:spcPct val="0"/>
            </a:spcBef>
            <a:spcAft>
              <a:spcPct val="35000"/>
            </a:spcAft>
          </a:pPr>
          <a:r>
            <a:rPr lang="en-US" sz="2000" b="1" kern="1200" dirty="0">
              <a:solidFill>
                <a:schemeClr val="tx1"/>
              </a:solidFill>
            </a:rPr>
            <a:t>Financial &amp; Business Consulting</a:t>
          </a:r>
        </a:p>
      </dsp:txBody>
      <dsp:txXfrm>
        <a:off x="1406465" y="802978"/>
        <a:ext cx="2150972" cy="920375"/>
      </dsp:txXfrm>
    </dsp:sp>
    <dsp:sp modelId="{FBFBD1A4-664F-41D9-B754-E5E39FF08C01}">
      <dsp:nvSpPr>
        <dsp:cNvPr id="0" name=""/>
        <dsp:cNvSpPr/>
      </dsp:nvSpPr>
      <dsp:spPr>
        <a:xfrm>
          <a:off x="3935448" y="802978"/>
          <a:ext cx="920375" cy="920375"/>
        </a:xfrm>
        <a:prstGeom prst="ellipse">
          <a:avLst/>
        </a:prstGeom>
        <a:solidFill>
          <a:schemeClr val="accent2">
            <a:hueOff val="-182747"/>
            <a:satOff val="1685"/>
            <a:lumOff val="-1647"/>
            <a:alphaOff val="0"/>
          </a:schemeClr>
        </a:solidFill>
        <a:ln>
          <a:noFill/>
        </a:ln>
        <a:effectLst/>
      </dsp:spPr>
      <dsp:style>
        <a:lnRef idx="0">
          <a:scrgbClr r="0" g="0" b="0"/>
        </a:lnRef>
        <a:fillRef idx="1">
          <a:scrgbClr r="0" g="0" b="0"/>
        </a:fillRef>
        <a:effectRef idx="0">
          <a:scrgbClr r="0" g="0" b="0"/>
        </a:effectRef>
        <a:fontRef idx="minor"/>
      </dsp:style>
    </dsp:sp>
    <dsp:sp modelId="{C3F7C0F4-2614-497C-9BED-44270B0B225E}">
      <dsp:nvSpPr>
        <dsp:cNvPr id="0" name=""/>
        <dsp:cNvSpPr/>
      </dsp:nvSpPr>
      <dsp:spPr>
        <a:xfrm>
          <a:off x="4128727" y="996257"/>
          <a:ext cx="533817" cy="533817"/>
        </a:xfrm>
        <a:prstGeom prst="rect">
          <a:avLst/>
        </a:prstGeom>
        <a:blipFill>
          <a:blip xmlns:r="http://schemas.openxmlformats.org/officeDocument/2006/relationships" r:embed="rId3">
            <a:extLst>
              <a:ext uri="{96DAC541-7B7A-43D3-8B79-37D633B846F1}">
                <asvg:svgBlip xmlns:asvg="http://schemas.microsoft.com/office/drawing/2016/SVG/main" xmlns="" r:embed="rId4"/>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78C8958-BEE0-481F-9972-A081EC74BD20}">
      <dsp:nvSpPr>
        <dsp:cNvPr id="0" name=""/>
        <dsp:cNvSpPr/>
      </dsp:nvSpPr>
      <dsp:spPr>
        <a:xfrm>
          <a:off x="5053046" y="802978"/>
          <a:ext cx="2169455" cy="920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889000">
            <a:lnSpc>
              <a:spcPct val="100000"/>
            </a:lnSpc>
            <a:spcBef>
              <a:spcPct val="0"/>
            </a:spcBef>
            <a:spcAft>
              <a:spcPct val="35000"/>
            </a:spcAft>
          </a:pPr>
          <a:r>
            <a:rPr lang="en-US" sz="2000" b="1" kern="1200" dirty="0">
              <a:solidFill>
                <a:schemeClr val="tx1"/>
              </a:solidFill>
            </a:rPr>
            <a:t>Succession &amp; Transition Planning</a:t>
          </a:r>
        </a:p>
      </dsp:txBody>
      <dsp:txXfrm>
        <a:off x="5053046" y="802978"/>
        <a:ext cx="2169455" cy="920375"/>
      </dsp:txXfrm>
    </dsp:sp>
    <dsp:sp modelId="{7D35495A-D087-477C-A4E8-8E748C8240BA}">
      <dsp:nvSpPr>
        <dsp:cNvPr id="0" name=""/>
        <dsp:cNvSpPr/>
      </dsp:nvSpPr>
      <dsp:spPr>
        <a:xfrm>
          <a:off x="7600514" y="802978"/>
          <a:ext cx="920375" cy="920375"/>
        </a:xfrm>
        <a:prstGeom prst="ellipse">
          <a:avLst/>
        </a:prstGeom>
        <a:solidFill>
          <a:schemeClr val="accent2">
            <a:hueOff val="-365495"/>
            <a:satOff val="3370"/>
            <a:lumOff val="-3294"/>
            <a:alphaOff val="0"/>
          </a:schemeClr>
        </a:solidFill>
        <a:ln>
          <a:noFill/>
        </a:ln>
        <a:effectLst/>
      </dsp:spPr>
      <dsp:style>
        <a:lnRef idx="0">
          <a:scrgbClr r="0" g="0" b="0"/>
        </a:lnRef>
        <a:fillRef idx="1">
          <a:scrgbClr r="0" g="0" b="0"/>
        </a:fillRef>
        <a:effectRef idx="0">
          <a:scrgbClr r="0" g="0" b="0"/>
        </a:effectRef>
        <a:fontRef idx="minor"/>
      </dsp:style>
    </dsp:sp>
    <dsp:sp modelId="{17D7DDAB-9DDF-43C1-AAAB-EDBBBC8AC483}">
      <dsp:nvSpPr>
        <dsp:cNvPr id="0" name=""/>
        <dsp:cNvSpPr/>
      </dsp:nvSpPr>
      <dsp:spPr>
        <a:xfrm>
          <a:off x="7793792" y="996257"/>
          <a:ext cx="533817" cy="53381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3025207-8E56-4383-B4D1-B89CFDDBB1E3}">
      <dsp:nvSpPr>
        <dsp:cNvPr id="0" name=""/>
        <dsp:cNvSpPr/>
      </dsp:nvSpPr>
      <dsp:spPr>
        <a:xfrm>
          <a:off x="8718112" y="802978"/>
          <a:ext cx="2169455" cy="920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889000">
            <a:lnSpc>
              <a:spcPct val="100000"/>
            </a:lnSpc>
            <a:spcBef>
              <a:spcPct val="0"/>
            </a:spcBef>
            <a:spcAft>
              <a:spcPct val="35000"/>
            </a:spcAft>
          </a:pPr>
          <a:r>
            <a:rPr lang="en-US" sz="2000" b="1" kern="1200" dirty="0">
              <a:solidFill>
                <a:schemeClr val="tx1"/>
              </a:solidFill>
            </a:rPr>
            <a:t>Conflict Mediation</a:t>
          </a:r>
        </a:p>
      </dsp:txBody>
      <dsp:txXfrm>
        <a:off x="8718112" y="802978"/>
        <a:ext cx="2169455" cy="920375"/>
      </dsp:txXfrm>
    </dsp:sp>
    <dsp:sp modelId="{940C8962-DDFE-4487-AC12-BA703CE74ACC}">
      <dsp:nvSpPr>
        <dsp:cNvPr id="0" name=""/>
        <dsp:cNvSpPr/>
      </dsp:nvSpPr>
      <dsp:spPr>
        <a:xfrm>
          <a:off x="279624" y="2429305"/>
          <a:ext cx="920375" cy="920375"/>
        </a:xfrm>
        <a:prstGeom prst="ellipse">
          <a:avLst/>
        </a:prstGeom>
        <a:solidFill>
          <a:schemeClr val="accent2">
            <a:hueOff val="-548242"/>
            <a:satOff val="5055"/>
            <a:lumOff val="-4941"/>
            <a:alphaOff val="0"/>
          </a:schemeClr>
        </a:solidFill>
        <a:ln>
          <a:noFill/>
        </a:ln>
        <a:effectLst/>
      </dsp:spPr>
      <dsp:style>
        <a:lnRef idx="0">
          <a:scrgbClr r="0" g="0" b="0"/>
        </a:lnRef>
        <a:fillRef idx="1">
          <a:scrgbClr r="0" g="0" b="0"/>
        </a:fillRef>
        <a:effectRef idx="0">
          <a:scrgbClr r="0" g="0" b="0"/>
        </a:effectRef>
        <a:fontRef idx="minor"/>
      </dsp:style>
    </dsp:sp>
    <dsp:sp modelId="{C67DDF69-39AD-45F9-A0C3-4028B691F6C2}">
      <dsp:nvSpPr>
        <dsp:cNvPr id="0" name=""/>
        <dsp:cNvSpPr/>
      </dsp:nvSpPr>
      <dsp:spPr>
        <a:xfrm>
          <a:off x="472903" y="2622584"/>
          <a:ext cx="533817" cy="533817"/>
        </a:xfrm>
        <a:prstGeom prst="rect">
          <a:avLst/>
        </a:prstGeom>
        <a:blipFill rotWithShape="1">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7F286CE-72C9-43D2-A3EC-7FBA9CCC5E50}">
      <dsp:nvSpPr>
        <dsp:cNvPr id="0" name=""/>
        <dsp:cNvSpPr/>
      </dsp:nvSpPr>
      <dsp:spPr>
        <a:xfrm>
          <a:off x="1397223" y="2429305"/>
          <a:ext cx="2169455" cy="920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889000">
            <a:lnSpc>
              <a:spcPct val="100000"/>
            </a:lnSpc>
            <a:spcBef>
              <a:spcPct val="0"/>
            </a:spcBef>
            <a:spcAft>
              <a:spcPct val="35000"/>
            </a:spcAft>
          </a:pPr>
          <a:r>
            <a:rPr lang="en-US" sz="2000" b="1" kern="1200" dirty="0">
              <a:solidFill>
                <a:schemeClr val="tx1"/>
              </a:solidFill>
            </a:rPr>
            <a:t>Herd-Based Diagnostics</a:t>
          </a:r>
        </a:p>
      </dsp:txBody>
      <dsp:txXfrm>
        <a:off x="1397223" y="2429305"/>
        <a:ext cx="2169455" cy="920375"/>
      </dsp:txXfrm>
    </dsp:sp>
    <dsp:sp modelId="{70FD9DB1-8B39-4C81-A1B9-6DFCAA7A0C0F}">
      <dsp:nvSpPr>
        <dsp:cNvPr id="0" name=""/>
        <dsp:cNvSpPr/>
      </dsp:nvSpPr>
      <dsp:spPr>
        <a:xfrm>
          <a:off x="3944690" y="2429305"/>
          <a:ext cx="920375" cy="920375"/>
        </a:xfrm>
        <a:prstGeom prst="ellipse">
          <a:avLst/>
        </a:prstGeom>
        <a:solidFill>
          <a:schemeClr val="accent2">
            <a:hueOff val="-730990"/>
            <a:satOff val="6740"/>
            <a:lumOff val="-6588"/>
            <a:alphaOff val="0"/>
          </a:schemeClr>
        </a:solidFill>
        <a:ln>
          <a:noFill/>
        </a:ln>
        <a:effectLst/>
      </dsp:spPr>
      <dsp:style>
        <a:lnRef idx="0">
          <a:scrgbClr r="0" g="0" b="0"/>
        </a:lnRef>
        <a:fillRef idx="1">
          <a:scrgbClr r="0" g="0" b="0"/>
        </a:fillRef>
        <a:effectRef idx="0">
          <a:scrgbClr r="0" g="0" b="0"/>
        </a:effectRef>
        <a:fontRef idx="minor"/>
      </dsp:style>
    </dsp:sp>
    <dsp:sp modelId="{7C6A5742-C3A3-4A7E-94E7-EAE901A1968F}">
      <dsp:nvSpPr>
        <dsp:cNvPr id="0" name=""/>
        <dsp:cNvSpPr/>
      </dsp:nvSpPr>
      <dsp:spPr>
        <a:xfrm>
          <a:off x="4137969" y="2622584"/>
          <a:ext cx="533817" cy="533817"/>
        </a:xfrm>
        <a:prstGeom prst="rect">
          <a:avLst/>
        </a:prstGeom>
        <a:blipFill>
          <a:blip xmlns:r="http://schemas.openxmlformats.org/officeDocument/2006/relationships" r:embed="rId9">
            <a:extLst>
              <a:ext uri="{96DAC541-7B7A-43D3-8B79-37D633B846F1}">
                <asvg:svgBlip xmlns:asvg="http://schemas.microsoft.com/office/drawing/2016/SVG/main" xmlns="" r:embed="rId10"/>
              </a:ext>
            </a:extLst>
          </a:blip>
          <a:srcRect/>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3F11D12-5D75-4475-B32B-AB5B1585EFDA}">
      <dsp:nvSpPr>
        <dsp:cNvPr id="0" name=""/>
        <dsp:cNvSpPr/>
      </dsp:nvSpPr>
      <dsp:spPr>
        <a:xfrm>
          <a:off x="5062288" y="2429305"/>
          <a:ext cx="2169455" cy="920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889000">
            <a:lnSpc>
              <a:spcPct val="100000"/>
            </a:lnSpc>
            <a:spcBef>
              <a:spcPct val="0"/>
            </a:spcBef>
            <a:spcAft>
              <a:spcPct val="35000"/>
            </a:spcAft>
          </a:pPr>
          <a:r>
            <a:rPr lang="en-US" sz="2000" b="1" kern="1200" dirty="0">
              <a:solidFill>
                <a:schemeClr val="tx1"/>
              </a:solidFill>
            </a:rPr>
            <a:t>Veteran Farmer Assistance</a:t>
          </a:r>
        </a:p>
      </dsp:txBody>
      <dsp:txXfrm>
        <a:off x="5062288" y="2429305"/>
        <a:ext cx="2169455" cy="920375"/>
      </dsp:txXfrm>
    </dsp:sp>
    <dsp:sp modelId="{41BB805B-427D-4E75-8A5D-1A686939617D}">
      <dsp:nvSpPr>
        <dsp:cNvPr id="0" name=""/>
        <dsp:cNvSpPr/>
      </dsp:nvSpPr>
      <dsp:spPr>
        <a:xfrm>
          <a:off x="7609755" y="2429305"/>
          <a:ext cx="920375" cy="920375"/>
        </a:xfrm>
        <a:prstGeom prst="ellipse">
          <a:avLst/>
        </a:prstGeom>
        <a:solidFill>
          <a:schemeClr val="accent2">
            <a:hueOff val="-913737"/>
            <a:satOff val="8425"/>
            <a:lumOff val="-8235"/>
            <a:alphaOff val="0"/>
          </a:schemeClr>
        </a:solidFill>
        <a:ln>
          <a:noFill/>
        </a:ln>
        <a:effectLst/>
      </dsp:spPr>
      <dsp:style>
        <a:lnRef idx="0">
          <a:scrgbClr r="0" g="0" b="0"/>
        </a:lnRef>
        <a:fillRef idx="1">
          <a:scrgbClr r="0" g="0" b="0"/>
        </a:fillRef>
        <a:effectRef idx="0">
          <a:scrgbClr r="0" g="0" b="0"/>
        </a:effectRef>
        <a:fontRef idx="minor"/>
      </dsp:style>
    </dsp:sp>
    <dsp:sp modelId="{AF1D45F1-59E0-472D-BE3D-4B628E2540CF}">
      <dsp:nvSpPr>
        <dsp:cNvPr id="0" name=""/>
        <dsp:cNvSpPr/>
      </dsp:nvSpPr>
      <dsp:spPr>
        <a:xfrm>
          <a:off x="7803034" y="2622584"/>
          <a:ext cx="533817" cy="533817"/>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DCAF83-E3A5-446C-A5FA-39F7A16C900C}">
      <dsp:nvSpPr>
        <dsp:cNvPr id="0" name=""/>
        <dsp:cNvSpPr/>
      </dsp:nvSpPr>
      <dsp:spPr>
        <a:xfrm>
          <a:off x="8727354" y="2429305"/>
          <a:ext cx="2169455" cy="920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889000">
            <a:lnSpc>
              <a:spcPct val="100000"/>
            </a:lnSpc>
            <a:spcBef>
              <a:spcPct val="0"/>
            </a:spcBef>
            <a:spcAft>
              <a:spcPct val="35000"/>
            </a:spcAft>
          </a:pPr>
          <a:r>
            <a:rPr lang="en-US" sz="2000" b="1" kern="1200" dirty="0">
              <a:solidFill>
                <a:schemeClr val="tx1"/>
              </a:solidFill>
            </a:rPr>
            <a:t>Farmer Wellness</a:t>
          </a:r>
        </a:p>
      </dsp:txBody>
      <dsp:txXfrm>
        <a:off x="8727354" y="2429305"/>
        <a:ext cx="2169455" cy="92037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A9BCE0C-CD74-4A59-802C-6D2F8C15331A}" type="datetimeFigureOut">
              <a:rPr lang="en-US" smtClean="0"/>
              <a:t>4/5/2023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798501B-77B5-4365-9881-C6E19A3C1E42}" type="slidenum">
              <a:rPr lang="en-US" smtClean="0"/>
              <a:t>‹#›</a:t>
            </a:fld>
            <a:endParaRPr lang="en-US" dirty="0"/>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04FDEA8-CBB8-46CC-9562-028963DBC55A}" type="datetimeFigureOut">
              <a:rPr lang="en-US" smtClean="0"/>
              <a:t>4/5/2023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C8BD8E7-1312-41F3-99C4-6DA5AF891969}" type="slidenum">
              <a:rPr lang="en-US" smtClean="0"/>
              <a:t>‹#›</a:t>
            </a:fld>
            <a:endParaRPr lang="en-US"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1</a:t>
            </a:fld>
            <a:endParaRPr lang="en-US" dirty="0"/>
          </a:p>
        </p:txBody>
      </p:sp>
    </p:spTree>
    <p:extLst>
      <p:ext uri="{BB962C8B-B14F-4D97-AF65-F5344CB8AC3E}">
        <p14:creationId xmlns:p14="http://schemas.microsoft.com/office/powerpoint/2010/main" val="2859351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2</a:t>
            </a:fld>
            <a:endParaRPr lang="en-US" dirty="0"/>
          </a:p>
        </p:txBody>
      </p:sp>
    </p:spTree>
    <p:extLst>
      <p:ext uri="{BB962C8B-B14F-4D97-AF65-F5344CB8AC3E}">
        <p14:creationId xmlns:p14="http://schemas.microsoft.com/office/powerpoint/2010/main" val="966659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pPr defTabSz="931774">
              <a:defRPr/>
            </a:pPr>
            <a:r>
              <a:rPr lang="en-US" dirty="0"/>
              <a:t>The WI Farm Center was born out of necessity following </a:t>
            </a:r>
            <a:r>
              <a:rPr lang="en-US" baseline="0" dirty="0"/>
              <a:t>the financial crisis of the 1980’s which saw a farm recession saddle many Midwest farmers with heavy debt loads as tight money policies of the Federal Reserve caused farmland values to drop up to 60% in some parts of the Midwest.</a:t>
            </a:r>
          </a:p>
          <a:p>
            <a:endParaRPr lang="en-US" baseline="0" dirty="0"/>
          </a:p>
          <a:p>
            <a:r>
              <a:rPr lang="en-US" baseline="0" dirty="0"/>
              <a:t>In its infancy the Farm Center focused on building relationships with both Ag lenders and farmers in our state to increase the availability of farm loans to producers in order to help weather this crisis and remain in business. </a:t>
            </a:r>
          </a:p>
          <a:p>
            <a:endParaRPr lang="en-US" baseline="0" dirty="0"/>
          </a:p>
          <a:p>
            <a:r>
              <a:rPr lang="en-US" baseline="0" dirty="0"/>
              <a:t>Over time its services have evolved and expanded. All services are free and confidential for WI farmers and today the Farm Center team focuses on several key areas which we will detail in upcoming slides.</a:t>
            </a:r>
          </a:p>
          <a:p>
            <a:endParaRPr lang="en-US" baseline="0" dirty="0"/>
          </a:p>
          <a:p>
            <a:r>
              <a:rPr lang="en-US" baseline="0" dirty="0"/>
              <a:t>As seen on the slide the team monitors a toll-free Farm Center helpline 5 days a week, a group email address, and has its own website.</a:t>
            </a:r>
          </a:p>
          <a:p>
            <a:endParaRPr lang="en-US" baseline="0" dirty="0"/>
          </a:p>
          <a:p>
            <a:r>
              <a:rPr lang="en-US" baseline="0" dirty="0"/>
              <a:t>Some caller questions we can answer quickly, some we refer to other agencies, and others become ongoing cases we consult on.</a:t>
            </a:r>
          </a:p>
        </p:txBody>
      </p:sp>
      <p:sp>
        <p:nvSpPr>
          <p:cNvPr id="4" name="Slide Number Placeholder 3"/>
          <p:cNvSpPr>
            <a:spLocks noGrp="1"/>
          </p:cNvSpPr>
          <p:nvPr>
            <p:ph type="sldNum" sz="quarter" idx="10"/>
          </p:nvPr>
        </p:nvSpPr>
        <p:spPr/>
        <p:txBody>
          <a:bodyPr/>
          <a:lstStyle/>
          <a:p>
            <a:fld id="{FC8BD8E7-1312-41F3-99C4-6DA5AF891969}" type="slidenum">
              <a:rPr lang="en-US" smtClean="0"/>
              <a:t>3</a:t>
            </a:fld>
            <a:endParaRPr lang="en-US" dirty="0"/>
          </a:p>
        </p:txBody>
      </p:sp>
    </p:spTree>
    <p:extLst>
      <p:ext uri="{BB962C8B-B14F-4D97-AF65-F5344CB8AC3E}">
        <p14:creationId xmlns:p14="http://schemas.microsoft.com/office/powerpoint/2010/main" val="2163853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Kevin</a:t>
            </a:r>
            <a:endParaRPr lang="en-US" dirty="0"/>
          </a:p>
        </p:txBody>
      </p:sp>
      <p:sp>
        <p:nvSpPr>
          <p:cNvPr id="4" name="Slide Number Placeholder 3"/>
          <p:cNvSpPr>
            <a:spLocks noGrp="1"/>
          </p:cNvSpPr>
          <p:nvPr>
            <p:ph type="sldNum" sz="quarter" idx="5"/>
          </p:nvPr>
        </p:nvSpPr>
        <p:spPr/>
        <p:txBody>
          <a:bodyPr/>
          <a:lstStyle/>
          <a:p>
            <a:fld id="{FC8BD8E7-1312-41F3-99C4-6DA5AF891969}" type="slidenum">
              <a:rPr lang="en-US" smtClean="0"/>
              <a:t>4</a:t>
            </a:fld>
            <a:endParaRPr lang="en-US" dirty="0"/>
          </a:p>
        </p:txBody>
      </p:sp>
    </p:spTree>
    <p:extLst>
      <p:ext uri="{BB962C8B-B14F-4D97-AF65-F5344CB8AC3E}">
        <p14:creationId xmlns:p14="http://schemas.microsoft.com/office/powerpoint/2010/main" val="395259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Kevin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6</a:t>
            </a:fld>
            <a:endParaRPr lang="en-US" dirty="0"/>
          </a:p>
        </p:txBody>
      </p:sp>
    </p:spTree>
    <p:extLst>
      <p:ext uri="{BB962C8B-B14F-4D97-AF65-F5344CB8AC3E}">
        <p14:creationId xmlns:p14="http://schemas.microsoft.com/office/powerpoint/2010/main" val="4189978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Kevin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7</a:t>
            </a:fld>
            <a:endParaRPr lang="en-US" dirty="0"/>
          </a:p>
        </p:txBody>
      </p:sp>
    </p:spTree>
    <p:extLst>
      <p:ext uri="{BB962C8B-B14F-4D97-AF65-F5344CB8AC3E}">
        <p14:creationId xmlns:p14="http://schemas.microsoft.com/office/powerpoint/2010/main" val="3127982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Kevin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8</a:t>
            </a:fld>
            <a:endParaRPr lang="en-US" dirty="0"/>
          </a:p>
        </p:txBody>
      </p:sp>
    </p:spTree>
    <p:extLst>
      <p:ext uri="{BB962C8B-B14F-4D97-AF65-F5344CB8AC3E}">
        <p14:creationId xmlns:p14="http://schemas.microsoft.com/office/powerpoint/2010/main" val="1443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Kevin</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ell Centennial Std SubCaption" panose="020B0506030509030204" pitchFamily="34" charset="0"/>
              </a:defRPr>
            </a:lvl1pPr>
            <a:lvl2pPr marL="757066" indent="-291179">
              <a:defRPr>
                <a:solidFill>
                  <a:schemeClr val="tx1"/>
                </a:solidFill>
                <a:latin typeface="Bell Centennial Std SubCaption" panose="020B0506030509030204" pitchFamily="34" charset="0"/>
              </a:defRPr>
            </a:lvl2pPr>
            <a:lvl3pPr marL="1164717" indent="-232943">
              <a:defRPr>
                <a:solidFill>
                  <a:schemeClr val="tx1"/>
                </a:solidFill>
                <a:latin typeface="Bell Centennial Std SubCaption" panose="020B0506030509030204" pitchFamily="34" charset="0"/>
              </a:defRPr>
            </a:lvl3pPr>
            <a:lvl4pPr marL="1630604" indent="-232943">
              <a:defRPr>
                <a:solidFill>
                  <a:schemeClr val="tx1"/>
                </a:solidFill>
                <a:latin typeface="Bell Centennial Std SubCaption" panose="020B0506030509030204" pitchFamily="34" charset="0"/>
              </a:defRPr>
            </a:lvl4pPr>
            <a:lvl5pPr marL="2096491" indent="-232943">
              <a:defRPr>
                <a:solidFill>
                  <a:schemeClr val="tx1"/>
                </a:solidFill>
                <a:latin typeface="Bell Centennial Std SubCaption" panose="020B0506030509030204" pitchFamily="34" charset="0"/>
              </a:defRPr>
            </a:lvl5pPr>
            <a:lvl6pPr marL="2562377" indent="-232943" eaLnBrk="0" fontAlgn="base" hangingPunct="0">
              <a:spcBef>
                <a:spcPct val="0"/>
              </a:spcBef>
              <a:spcAft>
                <a:spcPct val="0"/>
              </a:spcAft>
              <a:defRPr>
                <a:solidFill>
                  <a:schemeClr val="tx1"/>
                </a:solidFill>
                <a:latin typeface="Bell Centennial Std SubCaption" panose="020B0506030509030204" pitchFamily="34" charset="0"/>
              </a:defRPr>
            </a:lvl6pPr>
            <a:lvl7pPr marL="3028264" indent="-232943" eaLnBrk="0" fontAlgn="base" hangingPunct="0">
              <a:spcBef>
                <a:spcPct val="0"/>
              </a:spcBef>
              <a:spcAft>
                <a:spcPct val="0"/>
              </a:spcAft>
              <a:defRPr>
                <a:solidFill>
                  <a:schemeClr val="tx1"/>
                </a:solidFill>
                <a:latin typeface="Bell Centennial Std SubCaption" panose="020B0506030509030204" pitchFamily="34" charset="0"/>
              </a:defRPr>
            </a:lvl7pPr>
            <a:lvl8pPr marL="3494151" indent="-232943" eaLnBrk="0" fontAlgn="base" hangingPunct="0">
              <a:spcBef>
                <a:spcPct val="0"/>
              </a:spcBef>
              <a:spcAft>
                <a:spcPct val="0"/>
              </a:spcAft>
              <a:defRPr>
                <a:solidFill>
                  <a:schemeClr val="tx1"/>
                </a:solidFill>
                <a:latin typeface="Bell Centennial Std SubCaption" panose="020B0506030509030204" pitchFamily="34" charset="0"/>
              </a:defRPr>
            </a:lvl8pPr>
            <a:lvl9pPr marL="3960038" indent="-232943" eaLnBrk="0" fontAlgn="base" hangingPunct="0">
              <a:spcBef>
                <a:spcPct val="0"/>
              </a:spcBef>
              <a:spcAft>
                <a:spcPct val="0"/>
              </a:spcAft>
              <a:defRPr>
                <a:solidFill>
                  <a:schemeClr val="tx1"/>
                </a:solidFill>
                <a:latin typeface="Bell Centennial Std SubCaption" panose="020B0506030509030204" pitchFamily="34" charset="0"/>
              </a:defRPr>
            </a:lvl9pPr>
          </a:lstStyle>
          <a:p>
            <a:pPr fontAlgn="base">
              <a:spcBef>
                <a:spcPct val="0"/>
              </a:spcBef>
              <a:spcAft>
                <a:spcPct val="0"/>
              </a:spcAft>
            </a:pPr>
            <a:fld id="{E4F06E65-7618-4063-A514-2D4A20E449FD}" type="slidenum">
              <a:rPr lang="en-US" altLang="en-US" smtClean="0">
                <a:latin typeface="Calibri" panose="020F0502020204030204" pitchFamily="34" charset="0"/>
              </a:rPr>
              <a:pPr fontAlgn="base">
                <a:spcBef>
                  <a:spcPct val="0"/>
                </a:spcBef>
                <a:spcAft>
                  <a:spcPct val="0"/>
                </a:spcAft>
              </a:pPr>
              <a:t>9</a:t>
            </a:fld>
            <a:endParaRPr lang="en-US" altLang="en-US" dirty="0">
              <a:latin typeface="Calibri" panose="020F0502020204030204" pitchFamily="34" charset="0"/>
            </a:endParaRPr>
          </a:p>
        </p:txBody>
      </p:sp>
    </p:spTree>
    <p:extLst>
      <p:ext uri="{BB962C8B-B14F-4D97-AF65-F5344CB8AC3E}">
        <p14:creationId xmlns:p14="http://schemas.microsoft.com/office/powerpoint/2010/main" val="646948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Kevin</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ell Centennial Std SubCaption" panose="020B0506030509030204" pitchFamily="34" charset="0"/>
              </a:defRPr>
            </a:lvl1pPr>
            <a:lvl2pPr marL="757066" indent="-291179">
              <a:defRPr>
                <a:solidFill>
                  <a:schemeClr val="tx1"/>
                </a:solidFill>
                <a:latin typeface="Bell Centennial Std SubCaption" panose="020B0506030509030204" pitchFamily="34" charset="0"/>
              </a:defRPr>
            </a:lvl2pPr>
            <a:lvl3pPr marL="1164717" indent="-232943">
              <a:defRPr>
                <a:solidFill>
                  <a:schemeClr val="tx1"/>
                </a:solidFill>
                <a:latin typeface="Bell Centennial Std SubCaption" panose="020B0506030509030204" pitchFamily="34" charset="0"/>
              </a:defRPr>
            </a:lvl3pPr>
            <a:lvl4pPr marL="1630604" indent="-232943">
              <a:defRPr>
                <a:solidFill>
                  <a:schemeClr val="tx1"/>
                </a:solidFill>
                <a:latin typeface="Bell Centennial Std SubCaption" panose="020B0506030509030204" pitchFamily="34" charset="0"/>
              </a:defRPr>
            </a:lvl4pPr>
            <a:lvl5pPr marL="2096491" indent="-232943">
              <a:defRPr>
                <a:solidFill>
                  <a:schemeClr val="tx1"/>
                </a:solidFill>
                <a:latin typeface="Bell Centennial Std SubCaption" panose="020B0506030509030204" pitchFamily="34" charset="0"/>
              </a:defRPr>
            </a:lvl5pPr>
            <a:lvl6pPr marL="2562377" indent="-232943" eaLnBrk="0" fontAlgn="base" hangingPunct="0">
              <a:spcBef>
                <a:spcPct val="0"/>
              </a:spcBef>
              <a:spcAft>
                <a:spcPct val="0"/>
              </a:spcAft>
              <a:defRPr>
                <a:solidFill>
                  <a:schemeClr val="tx1"/>
                </a:solidFill>
                <a:latin typeface="Bell Centennial Std SubCaption" panose="020B0506030509030204" pitchFamily="34" charset="0"/>
              </a:defRPr>
            </a:lvl6pPr>
            <a:lvl7pPr marL="3028264" indent="-232943" eaLnBrk="0" fontAlgn="base" hangingPunct="0">
              <a:spcBef>
                <a:spcPct val="0"/>
              </a:spcBef>
              <a:spcAft>
                <a:spcPct val="0"/>
              </a:spcAft>
              <a:defRPr>
                <a:solidFill>
                  <a:schemeClr val="tx1"/>
                </a:solidFill>
                <a:latin typeface="Bell Centennial Std SubCaption" panose="020B0506030509030204" pitchFamily="34" charset="0"/>
              </a:defRPr>
            </a:lvl7pPr>
            <a:lvl8pPr marL="3494151" indent="-232943" eaLnBrk="0" fontAlgn="base" hangingPunct="0">
              <a:spcBef>
                <a:spcPct val="0"/>
              </a:spcBef>
              <a:spcAft>
                <a:spcPct val="0"/>
              </a:spcAft>
              <a:defRPr>
                <a:solidFill>
                  <a:schemeClr val="tx1"/>
                </a:solidFill>
                <a:latin typeface="Bell Centennial Std SubCaption" panose="020B0506030509030204" pitchFamily="34" charset="0"/>
              </a:defRPr>
            </a:lvl8pPr>
            <a:lvl9pPr marL="3960038" indent="-232943" eaLnBrk="0" fontAlgn="base" hangingPunct="0">
              <a:spcBef>
                <a:spcPct val="0"/>
              </a:spcBef>
              <a:spcAft>
                <a:spcPct val="0"/>
              </a:spcAft>
              <a:defRPr>
                <a:solidFill>
                  <a:schemeClr val="tx1"/>
                </a:solidFill>
                <a:latin typeface="Bell Centennial Std SubCaption" panose="020B0506030509030204" pitchFamily="34" charset="0"/>
              </a:defRPr>
            </a:lvl9pPr>
          </a:lstStyle>
          <a:p>
            <a:pPr fontAlgn="base">
              <a:spcBef>
                <a:spcPct val="0"/>
              </a:spcBef>
              <a:spcAft>
                <a:spcPct val="0"/>
              </a:spcAft>
            </a:pPr>
            <a:fld id="{E4F06E65-7618-4063-A514-2D4A20E449FD}" type="slidenum">
              <a:rPr lang="en-US" altLang="en-US" smtClean="0">
                <a:latin typeface="Calibri" panose="020F0502020204030204" pitchFamily="34" charset="0"/>
              </a:rPr>
              <a:pPr fontAlgn="base">
                <a:spcBef>
                  <a:spcPct val="0"/>
                </a:spcBef>
                <a:spcAft>
                  <a:spcPct val="0"/>
                </a:spcAft>
              </a:pPr>
              <a:t>10</a:t>
            </a:fld>
            <a:endParaRPr lang="en-US" altLang="en-US" dirty="0">
              <a:latin typeface="Calibri" panose="020F0502020204030204" pitchFamily="34" charset="0"/>
            </a:endParaRPr>
          </a:p>
        </p:txBody>
      </p:sp>
    </p:spTree>
    <p:extLst>
      <p:ext uri="{BB962C8B-B14F-4D97-AF65-F5344CB8AC3E}">
        <p14:creationId xmlns:p14="http://schemas.microsoft.com/office/powerpoint/2010/main" val="1636721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Karen</a:t>
            </a:r>
            <a:endParaRPr lang="en-US" baseline="0" dirty="0"/>
          </a:p>
          <a:p>
            <a:endParaRPr lang="en-US" baseline="0" dirty="0"/>
          </a:p>
          <a:p>
            <a:r>
              <a:rPr lang="en-US" baseline="0" dirty="0"/>
              <a:t>Currently we are in the 2</a:t>
            </a:r>
            <a:r>
              <a:rPr lang="en-US" baseline="30000" dirty="0"/>
              <a:t>nd</a:t>
            </a:r>
            <a:r>
              <a:rPr lang="en-US" baseline="0" dirty="0"/>
              <a:t> year of this exciting new pilot program</a:t>
            </a:r>
          </a:p>
          <a:p>
            <a:endParaRPr lang="en-US" baseline="0" dirty="0"/>
          </a:p>
          <a:p>
            <a:r>
              <a:rPr lang="en-US" baseline="0" dirty="0"/>
              <a:t>In the upcoming slides we will share some information with regard to the various services available to WI farmers as a part of this program, as well as information about other partnerships DATCP is a part of to help farmers manage and reduce stress and improve wellbeing</a:t>
            </a:r>
          </a:p>
        </p:txBody>
      </p:sp>
      <p:sp>
        <p:nvSpPr>
          <p:cNvPr id="4" name="Slide Number Placeholder 3"/>
          <p:cNvSpPr>
            <a:spLocks noGrp="1"/>
          </p:cNvSpPr>
          <p:nvPr>
            <p:ph type="sldNum" sz="quarter" idx="10"/>
          </p:nvPr>
        </p:nvSpPr>
        <p:spPr/>
        <p:txBody>
          <a:bodyPr/>
          <a:lstStyle/>
          <a:p>
            <a:fld id="{FC8BD8E7-1312-41F3-99C4-6DA5AF891969}" type="slidenum">
              <a:rPr lang="en-US" smtClean="0"/>
              <a:t>11</a:t>
            </a:fld>
            <a:endParaRPr lang="en-US" dirty="0"/>
          </a:p>
        </p:txBody>
      </p:sp>
    </p:spTree>
    <p:extLst>
      <p:ext uri="{BB962C8B-B14F-4D97-AF65-F5344CB8AC3E}">
        <p14:creationId xmlns:p14="http://schemas.microsoft.com/office/powerpoint/2010/main" val="274446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12</a:t>
            </a:fld>
            <a:endParaRPr lang="en-US" dirty="0"/>
          </a:p>
        </p:txBody>
      </p:sp>
    </p:spTree>
    <p:extLst>
      <p:ext uri="{BB962C8B-B14F-4D97-AF65-F5344CB8AC3E}">
        <p14:creationId xmlns:p14="http://schemas.microsoft.com/office/powerpoint/2010/main" val="3820932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13</a:t>
            </a:fld>
            <a:endParaRPr lang="en-US" dirty="0"/>
          </a:p>
        </p:txBody>
      </p:sp>
    </p:spTree>
    <p:extLst>
      <p:ext uri="{BB962C8B-B14F-4D97-AF65-F5344CB8AC3E}">
        <p14:creationId xmlns:p14="http://schemas.microsoft.com/office/powerpoint/2010/main" val="1256101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14</a:t>
            </a:fld>
            <a:endParaRPr lang="en-US" dirty="0"/>
          </a:p>
        </p:txBody>
      </p:sp>
    </p:spTree>
    <p:extLst>
      <p:ext uri="{BB962C8B-B14F-4D97-AF65-F5344CB8AC3E}">
        <p14:creationId xmlns:p14="http://schemas.microsoft.com/office/powerpoint/2010/main" val="1288743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Karen—In </a:t>
            </a:r>
            <a:r>
              <a:rPr lang="en-US" dirty="0"/>
              <a:t>collaboration with our mediation service, were recently working a farm case together and by combining our skill sets we have been able to make a LOT of progress with one of our farm families after getting stuck for many months.  This is just another example of why it is so important to have complimentary programs and skill sets at the Farm Center.</a:t>
            </a:r>
          </a:p>
        </p:txBody>
      </p:sp>
      <p:sp>
        <p:nvSpPr>
          <p:cNvPr id="4" name="Slide Number Placeholder 3"/>
          <p:cNvSpPr>
            <a:spLocks noGrp="1"/>
          </p:cNvSpPr>
          <p:nvPr>
            <p:ph type="sldNum" sz="quarter" idx="10"/>
          </p:nvPr>
        </p:nvSpPr>
        <p:spPr/>
        <p:txBody>
          <a:bodyPr/>
          <a:lstStyle/>
          <a:p>
            <a:fld id="{FC8BD8E7-1312-41F3-99C4-6DA5AF891969}" type="slidenum">
              <a:rPr lang="en-US" smtClean="0"/>
              <a:t>15</a:t>
            </a:fld>
            <a:endParaRPr lang="en-US" dirty="0"/>
          </a:p>
        </p:txBody>
      </p:sp>
    </p:spTree>
    <p:extLst>
      <p:ext uri="{BB962C8B-B14F-4D97-AF65-F5344CB8AC3E}">
        <p14:creationId xmlns:p14="http://schemas.microsoft.com/office/powerpoint/2010/main" val="2230654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16</a:t>
            </a:fld>
            <a:endParaRPr lang="en-US" dirty="0"/>
          </a:p>
        </p:txBody>
      </p:sp>
    </p:spTree>
    <p:extLst>
      <p:ext uri="{BB962C8B-B14F-4D97-AF65-F5344CB8AC3E}">
        <p14:creationId xmlns:p14="http://schemas.microsoft.com/office/powerpoint/2010/main" val="304893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Karen—Farm </a:t>
            </a:r>
            <a:r>
              <a:rPr lang="en-US" dirty="0"/>
              <a:t>Center staff DOES NOT attend and are currently prohibited from doing so, so I have not seen a group session yet.  However, the farmers who participate seem to really enjoy being able to talk through their situations and problems with other farmers who may have similar experiences.  Just knowing that they aren’t alone and being able to bounce ideas off other farmers who aren’t necessarily right down the road from them has proven to be a really nice program for them.</a:t>
            </a:r>
          </a:p>
        </p:txBody>
      </p:sp>
      <p:sp>
        <p:nvSpPr>
          <p:cNvPr id="4" name="Slide Number Placeholder 3"/>
          <p:cNvSpPr>
            <a:spLocks noGrp="1"/>
          </p:cNvSpPr>
          <p:nvPr>
            <p:ph type="sldNum" sz="quarter" idx="10"/>
          </p:nvPr>
        </p:nvSpPr>
        <p:spPr/>
        <p:txBody>
          <a:bodyPr/>
          <a:lstStyle/>
          <a:p>
            <a:fld id="{FC8BD8E7-1312-41F3-99C4-6DA5AF891969}" type="slidenum">
              <a:rPr lang="en-US" smtClean="0"/>
              <a:t>17</a:t>
            </a:fld>
            <a:endParaRPr lang="en-US" dirty="0"/>
          </a:p>
        </p:txBody>
      </p:sp>
    </p:spTree>
    <p:extLst>
      <p:ext uri="{BB962C8B-B14F-4D97-AF65-F5344CB8AC3E}">
        <p14:creationId xmlns:p14="http://schemas.microsoft.com/office/powerpoint/2010/main" val="2370103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18</a:t>
            </a:fld>
            <a:endParaRPr lang="en-US" dirty="0"/>
          </a:p>
        </p:txBody>
      </p:sp>
    </p:spTree>
    <p:extLst>
      <p:ext uri="{BB962C8B-B14F-4D97-AF65-F5344CB8AC3E}">
        <p14:creationId xmlns:p14="http://schemas.microsoft.com/office/powerpoint/2010/main" val="3553556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Karen</a:t>
            </a:r>
            <a:endParaRPr lang="en-US" dirty="0"/>
          </a:p>
        </p:txBody>
      </p:sp>
      <p:sp>
        <p:nvSpPr>
          <p:cNvPr id="4" name="Slide Number Placeholder 3"/>
          <p:cNvSpPr>
            <a:spLocks noGrp="1"/>
          </p:cNvSpPr>
          <p:nvPr>
            <p:ph type="sldNum" sz="quarter" idx="5"/>
          </p:nvPr>
        </p:nvSpPr>
        <p:spPr/>
        <p:txBody>
          <a:bodyPr/>
          <a:lstStyle/>
          <a:p>
            <a:fld id="{FC8BD8E7-1312-41F3-99C4-6DA5AF891969}" type="slidenum">
              <a:rPr lang="en-US" smtClean="0"/>
              <a:t>19</a:t>
            </a:fld>
            <a:endParaRPr lang="en-US" dirty="0"/>
          </a:p>
        </p:txBody>
      </p:sp>
    </p:spTree>
    <p:extLst>
      <p:ext uri="{BB962C8B-B14F-4D97-AF65-F5344CB8AC3E}">
        <p14:creationId xmlns:p14="http://schemas.microsoft.com/office/powerpoint/2010/main" val="722627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Dan</a:t>
            </a:r>
          </a:p>
          <a:p>
            <a:endParaRPr lang="en-US" baseline="0" dirty="0"/>
          </a:p>
          <a:p>
            <a:r>
              <a:rPr lang="en-US" baseline="0" dirty="0"/>
              <a:t>To begin to wrap up this presentation I wanted to give our Farm Center contact info and 24/7 WI Farmer Wellness Hotline number one more time.</a:t>
            </a:r>
          </a:p>
          <a:p>
            <a:endParaRPr lang="en-US" baseline="0" dirty="0"/>
          </a:p>
          <a:p>
            <a:r>
              <a:rPr lang="en-US" baseline="0" dirty="0"/>
              <a:t>The Farm Center 800 # is staffed from 7:45 to 4:30 – Monday - Friday</a:t>
            </a:r>
          </a:p>
          <a:p>
            <a:endParaRPr lang="en-US" baseline="0" dirty="0"/>
          </a:p>
          <a:p>
            <a:r>
              <a:rPr lang="en-US" baseline="0" dirty="0"/>
              <a:t>Information and assistance is available on, but not limited to, topics such as:</a:t>
            </a:r>
          </a:p>
          <a:p>
            <a:endParaRPr lang="en-US" baseline="0" dirty="0"/>
          </a:p>
          <a:p>
            <a:r>
              <a:rPr lang="en-US" baseline="0" dirty="0"/>
              <a:t>-Financial challenges &amp; questions</a:t>
            </a:r>
          </a:p>
          <a:p>
            <a:r>
              <a:rPr lang="en-US" baseline="0" dirty="0"/>
              <a:t>-Natural disaster assistance</a:t>
            </a:r>
          </a:p>
          <a:p>
            <a:r>
              <a:rPr lang="en-US" baseline="0" dirty="0"/>
              <a:t>-Government programs for WI farmers</a:t>
            </a:r>
          </a:p>
          <a:p>
            <a:r>
              <a:rPr lang="en-US" baseline="0" dirty="0"/>
              <a:t>-Locating community resources</a:t>
            </a:r>
          </a:p>
          <a:p>
            <a:r>
              <a:rPr lang="en-US" baseline="0" dirty="0"/>
              <a:t>-Someone to talk to who shares a deep passion for agriculture &amp; farming</a:t>
            </a:r>
          </a:p>
        </p:txBody>
      </p:sp>
      <p:sp>
        <p:nvSpPr>
          <p:cNvPr id="4" name="Slide Number Placeholder 3"/>
          <p:cNvSpPr>
            <a:spLocks noGrp="1"/>
          </p:cNvSpPr>
          <p:nvPr>
            <p:ph type="sldNum" sz="quarter" idx="10"/>
          </p:nvPr>
        </p:nvSpPr>
        <p:spPr/>
        <p:txBody>
          <a:bodyPr/>
          <a:lstStyle/>
          <a:p>
            <a:pPr>
              <a:defRPr/>
            </a:pPr>
            <a:fld id="{278E6F57-2AD4-4309-B38F-ED9666A84104}" type="slidenum">
              <a:rPr lang="en-US" smtClean="0"/>
              <a:pPr>
                <a:defRPr/>
              </a:pPr>
              <a:t>20</a:t>
            </a:fld>
            <a:endParaRPr lang="en-US"/>
          </a:p>
        </p:txBody>
      </p:sp>
    </p:spTree>
    <p:extLst>
      <p:ext uri="{BB962C8B-B14F-4D97-AF65-F5344CB8AC3E}">
        <p14:creationId xmlns:p14="http://schemas.microsoft.com/office/powerpoint/2010/main" val="1162291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a:t>
            </a:r>
            <a:r>
              <a:rPr lang="en-US" baseline="0" dirty="0"/>
              <a:t>then to officially conclude I wanted say “Thank You” for taking time today to listen on this important topic.  I hope it introduced you to services available for the challenges all farmers face.  A quote from one of our farm clients says it best, “There is HOPE…”</a:t>
            </a:r>
            <a:endParaRPr lang="en-US" dirty="0"/>
          </a:p>
        </p:txBody>
      </p:sp>
      <p:sp>
        <p:nvSpPr>
          <p:cNvPr id="4" name="Slide Number Placeholder 3"/>
          <p:cNvSpPr>
            <a:spLocks noGrp="1"/>
          </p:cNvSpPr>
          <p:nvPr>
            <p:ph type="sldNum" sz="quarter" idx="10"/>
          </p:nvPr>
        </p:nvSpPr>
        <p:spPr/>
        <p:txBody>
          <a:bodyPr/>
          <a:lstStyle/>
          <a:p>
            <a:fld id="{FC8BD8E7-1312-41F3-99C4-6DA5AF891969}" type="slidenum">
              <a:rPr lang="en-US" smtClean="0"/>
              <a:t>21</a:t>
            </a:fld>
            <a:endParaRPr lang="en-US" dirty="0"/>
          </a:p>
        </p:txBody>
      </p:sp>
    </p:spTree>
    <p:extLst>
      <p:ext uri="{BB962C8B-B14F-4D97-AF65-F5344CB8AC3E}">
        <p14:creationId xmlns:p14="http://schemas.microsoft.com/office/powerpoint/2010/main" val="1292546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ATCP Title Slide 1 w/top bar">
    <p:spTree>
      <p:nvGrpSpPr>
        <p:cNvPr id="1" name=""/>
        <p:cNvGrpSpPr/>
        <p:nvPr/>
      </p:nvGrpSpPr>
      <p:grpSpPr>
        <a:xfrm>
          <a:off x="0" y="0"/>
          <a:ext cx="0" cy="0"/>
          <a:chOff x="0" y="0"/>
          <a:chExt cx="0" cy="0"/>
        </a:xfrm>
      </p:grpSpPr>
      <p:sp>
        <p:nvSpPr>
          <p:cNvPr id="11" name="Rectangle 10"/>
          <p:cNvSpPr/>
          <p:nvPr/>
        </p:nvSpPr>
        <p:spPr>
          <a:xfrm>
            <a:off x="0" y="4246206"/>
            <a:ext cx="12192000" cy="2651760"/>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Rectangle 1"/>
          <p:cNvSpPr/>
          <p:nvPr/>
        </p:nvSpPr>
        <p:spPr>
          <a:xfrm>
            <a:off x="0" y="0"/>
            <a:ext cx="12192000" cy="1397032"/>
          </a:xfrm>
          <a:prstGeom prst="rect">
            <a:avLst/>
          </a:prstGeom>
          <a:solidFill>
            <a:srgbClr val="688A2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icture"/>
          <p:cNvSpPr>
            <a:spLocks noGrp="1"/>
          </p:cNvSpPr>
          <p:nvPr>
            <p:ph type="pic" sz="quarter" idx="14"/>
          </p:nvPr>
        </p:nvSpPr>
        <p:spPr>
          <a:xfrm>
            <a:off x="0" y="1397032"/>
            <a:ext cx="12192000" cy="2834640"/>
          </a:xfrm>
          <a:prstGeom prst="rect">
            <a:avLst/>
          </a:prstGeom>
        </p:spPr>
        <p:txBody>
          <a:bodyPr anchor="ctr"/>
          <a:lstStyle>
            <a:lvl1pPr marL="0" indent="0" algn="ctr">
              <a:buNone/>
              <a:defRPr/>
            </a:lvl1pPr>
          </a:lstStyle>
          <a:p>
            <a:r>
              <a:rPr lang="en-US"/>
              <a:t>Click icon to add picture</a:t>
            </a:r>
            <a:endParaRPr lang="en-US" dirty="0"/>
          </a:p>
        </p:txBody>
      </p:sp>
      <p:sp>
        <p:nvSpPr>
          <p:cNvPr id="19" name="Date"/>
          <p:cNvSpPr>
            <a:spLocks noGrp="1"/>
          </p:cNvSpPr>
          <p:nvPr>
            <p:ph type="body" sz="quarter" idx="13" hasCustomPrompt="1"/>
          </p:nvPr>
        </p:nvSpPr>
        <p:spPr>
          <a:xfrm>
            <a:off x="289560" y="6307885"/>
            <a:ext cx="11612880" cy="365760"/>
          </a:xfrm>
          <a:prstGeom prst="rect">
            <a:avLst/>
          </a:prstGeom>
        </p:spPr>
        <p:txBody>
          <a:bodyPr>
            <a:normAutofit/>
          </a:bodyPr>
          <a:lstStyle>
            <a:lvl1pPr marL="0" indent="0" algn="ctr" defTabSz="914377" rtl="0" eaLnBrk="1" latinLnBrk="0" hangingPunct="1">
              <a:lnSpc>
                <a:spcPts val="19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sp>
        <p:nvSpPr>
          <p:cNvPr id="17" name="DATCP name"/>
          <p:cNvSpPr>
            <a:spLocks noGrp="1"/>
          </p:cNvSpPr>
          <p:nvPr>
            <p:ph type="subTitle" idx="1" hasCustomPrompt="1"/>
          </p:nvPr>
        </p:nvSpPr>
        <p:spPr>
          <a:xfrm>
            <a:off x="289560" y="5894912"/>
            <a:ext cx="11612880" cy="365760"/>
          </a:xfrm>
          <a:prstGeom prst="rect">
            <a:avLst/>
          </a:prstGeom>
        </p:spPr>
        <p:txBody>
          <a:bodyPr>
            <a:normAutofit/>
          </a:bodyPr>
          <a:lstStyle>
            <a:lvl1pPr marL="0" indent="0" algn="ctr">
              <a:spcBef>
                <a:spcPts val="0"/>
              </a:spcBef>
              <a:buNone/>
              <a:defRPr sz="1800" cap="all" spc="51" baseline="0">
                <a:solidFill>
                  <a:schemeClr val="accent4">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Department NAME</a:t>
            </a:r>
          </a:p>
        </p:txBody>
      </p:sp>
      <p:sp>
        <p:nvSpPr>
          <p:cNvPr id="16" name="Author/Division/Bureau"/>
          <p:cNvSpPr>
            <a:spLocks noGrp="1"/>
          </p:cNvSpPr>
          <p:nvPr>
            <p:ph type="body" sz="quarter" idx="12" hasCustomPrompt="1"/>
          </p:nvPr>
        </p:nvSpPr>
        <p:spPr>
          <a:xfrm>
            <a:off x="289560" y="5291099"/>
            <a:ext cx="11612880" cy="561975"/>
          </a:xfrm>
          <a:prstGeom prst="rect">
            <a:avLst/>
          </a:prstGeom>
        </p:spPr>
        <p:txBody>
          <a:bodyPr>
            <a:normAutofit/>
          </a:bodyPr>
          <a:lstStyle>
            <a:lvl1pPr marL="342900" indent="-342900" algn="ctr">
              <a:lnSpc>
                <a:spcPts val="2700"/>
              </a:lnSpc>
              <a:spcBef>
                <a:spcPts val="200"/>
              </a:spcBef>
              <a:spcAft>
                <a:spcPts val="200"/>
              </a:spcAft>
              <a:buFont typeface="Arial" panose="020B0604020202020204" pitchFamily="34" charset="0"/>
              <a:buChar char="•"/>
              <a:defRPr lang="en-US" sz="2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Author – Division – Bureau</a:t>
            </a:r>
          </a:p>
        </p:txBody>
      </p:sp>
      <p:sp>
        <p:nvSpPr>
          <p:cNvPr id="14" name="SubTitle"/>
          <p:cNvSpPr>
            <a:spLocks noGrp="1"/>
          </p:cNvSpPr>
          <p:nvPr>
            <p:ph type="body" sz="quarter" idx="11" hasCustomPrompt="1"/>
          </p:nvPr>
        </p:nvSpPr>
        <p:spPr>
          <a:xfrm>
            <a:off x="289560" y="4533900"/>
            <a:ext cx="11612880" cy="712788"/>
          </a:xfrm>
          <a:prstGeom prst="rect">
            <a:avLst/>
          </a:prstGeom>
        </p:spPr>
        <p:txBody>
          <a:bodyPr anchor="ctr">
            <a:normAutofit/>
          </a:bodyPr>
          <a:lstStyle>
            <a:lvl1pPr marL="0" indent="0">
              <a:lnSpc>
                <a:spcPct val="100000"/>
              </a:lnSpc>
              <a:buNone/>
              <a:defRPr lang="en-US" sz="3000" kern="1200" baseline="0" dirty="0" smtClean="0">
                <a:solidFill>
                  <a:schemeClr val="bg1"/>
                </a:solidFill>
                <a:latin typeface="+mn-lt"/>
                <a:ea typeface="+mn-ea"/>
                <a:cs typeface="+mn-cs"/>
              </a:defRPr>
            </a:lvl1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Sub Title</a:t>
            </a:r>
          </a:p>
        </p:txBody>
      </p:sp>
      <p:sp>
        <p:nvSpPr>
          <p:cNvPr id="12" name="Title"/>
          <p:cNvSpPr>
            <a:spLocks noGrp="1"/>
          </p:cNvSpPr>
          <p:nvPr>
            <p:ph type="body" sz="quarter" idx="10" hasCustomPrompt="1"/>
          </p:nvPr>
        </p:nvSpPr>
        <p:spPr>
          <a:xfrm>
            <a:off x="289720" y="292100"/>
            <a:ext cx="11612563" cy="731520"/>
          </a:xfrm>
          <a:prstGeom prst="rect">
            <a:avLst/>
          </a:prstGeom>
        </p:spPr>
        <p:txBody>
          <a:bodyPr anchor="ctr">
            <a:normAutofit/>
          </a:bodyPr>
          <a:lstStyle>
            <a:lvl1pPr marL="0" indent="0">
              <a:lnSpc>
                <a:spcPct val="100000"/>
              </a:lnSpc>
              <a:spcBef>
                <a:spcPts val="200"/>
              </a:spcBef>
              <a:spcAft>
                <a:spcPts val="200"/>
              </a:spcAft>
              <a:buNone/>
              <a:defRPr lang="en-US" sz="3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Title</a:t>
            </a:r>
          </a:p>
        </p:txBody>
      </p:sp>
      <p:sp>
        <p:nvSpPr>
          <p:cNvPr id="15" name="DATCP logo"/>
          <p:cNvSpPr>
            <a:spLocks noGrp="1"/>
          </p:cNvSpPr>
          <p:nvPr>
            <p:ph type="pic" sz="quarter" idx="15"/>
          </p:nvPr>
        </p:nvSpPr>
        <p:spPr>
          <a:xfrm>
            <a:off x="5318760" y="3005777"/>
            <a:ext cx="1554480" cy="1554480"/>
          </a:xfrm>
          <a:prstGeom prst="ellipse">
            <a:avLst/>
          </a:prstGeom>
        </p:spPr>
        <p:txBody>
          <a:bodyPr anchor="ctr"/>
          <a:lstStyle>
            <a:lvl1pPr marL="0" indent="0" algn="ctr">
              <a:buNone/>
              <a:defRPr sz="1200"/>
            </a:lvl1pPr>
          </a:lstStyle>
          <a:p>
            <a:r>
              <a:rPr lang="en-US"/>
              <a:t>Click icon to add picture</a:t>
            </a:r>
            <a:endParaRPr lang="en-US" dirty="0"/>
          </a:p>
        </p:txBody>
      </p:sp>
    </p:spTree>
    <p:extLst>
      <p:ext uri="{BB962C8B-B14F-4D97-AF65-F5344CB8AC3E}">
        <p14:creationId xmlns:p14="http://schemas.microsoft.com/office/powerpoint/2010/main" val="606557899"/>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TCP Title slide 2 - 1 picture">
    <p:spTree>
      <p:nvGrpSpPr>
        <p:cNvPr id="1" name=""/>
        <p:cNvGrpSpPr/>
        <p:nvPr/>
      </p:nvGrpSpPr>
      <p:grpSpPr>
        <a:xfrm>
          <a:off x="0" y="0"/>
          <a:ext cx="0" cy="0"/>
          <a:chOff x="0" y="0"/>
          <a:chExt cx="0" cy="0"/>
        </a:xfrm>
      </p:grpSpPr>
      <p:sp>
        <p:nvSpPr>
          <p:cNvPr id="9" name="Rectangle 8"/>
          <p:cNvSpPr/>
          <p:nvPr/>
        </p:nvSpPr>
        <p:spPr>
          <a:xfrm>
            <a:off x="0" y="4206240"/>
            <a:ext cx="12192000" cy="2651760"/>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Picture"/>
          <p:cNvSpPr>
            <a:spLocks noGrp="1"/>
          </p:cNvSpPr>
          <p:nvPr>
            <p:ph type="pic" sz="quarter" idx="14"/>
          </p:nvPr>
        </p:nvSpPr>
        <p:spPr>
          <a:xfrm>
            <a:off x="0" y="0"/>
            <a:ext cx="12192000" cy="4231672"/>
          </a:xfrm>
          <a:prstGeom prst="rect">
            <a:avLst/>
          </a:prstGeom>
        </p:spPr>
        <p:txBody>
          <a:bodyPr anchor="ctr"/>
          <a:lstStyle>
            <a:lvl1pPr marL="0" indent="0" algn="ctr">
              <a:buNone/>
              <a:defRPr/>
            </a:lvl1pPr>
          </a:lstStyle>
          <a:p>
            <a:r>
              <a:rPr lang="en-US"/>
              <a:t>Click icon to add picture</a:t>
            </a:r>
            <a:endParaRPr lang="en-US" dirty="0"/>
          </a:p>
        </p:txBody>
      </p:sp>
      <p:sp>
        <p:nvSpPr>
          <p:cNvPr id="3" name="Date"/>
          <p:cNvSpPr>
            <a:spLocks noGrp="1"/>
          </p:cNvSpPr>
          <p:nvPr>
            <p:ph type="body" sz="quarter" idx="13" hasCustomPrompt="1"/>
          </p:nvPr>
        </p:nvSpPr>
        <p:spPr>
          <a:xfrm>
            <a:off x="289560" y="6307885"/>
            <a:ext cx="11612880" cy="365760"/>
          </a:xfrm>
          <a:prstGeom prst="rect">
            <a:avLst/>
          </a:prstGeom>
        </p:spPr>
        <p:txBody>
          <a:bodyPr>
            <a:normAutofit/>
          </a:bodyPr>
          <a:lstStyle>
            <a:lvl1pPr marL="0" indent="0" algn="ctr" defTabSz="914377" rtl="0" eaLnBrk="1" latinLnBrk="0" hangingPunct="1">
              <a:lnSpc>
                <a:spcPct val="1000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sp>
        <p:nvSpPr>
          <p:cNvPr id="4" name="DATCP name"/>
          <p:cNvSpPr>
            <a:spLocks noGrp="1"/>
          </p:cNvSpPr>
          <p:nvPr>
            <p:ph type="subTitle" idx="1" hasCustomPrompt="1"/>
          </p:nvPr>
        </p:nvSpPr>
        <p:spPr>
          <a:xfrm>
            <a:off x="289560" y="5894912"/>
            <a:ext cx="11612880" cy="365760"/>
          </a:xfrm>
          <a:prstGeom prst="rect">
            <a:avLst/>
          </a:prstGeom>
        </p:spPr>
        <p:txBody>
          <a:bodyPr>
            <a:normAutofit/>
          </a:bodyPr>
          <a:lstStyle>
            <a:lvl1pPr marL="0" indent="0" algn="ctr">
              <a:spcBef>
                <a:spcPts val="0"/>
              </a:spcBef>
              <a:buNone/>
              <a:defRPr sz="1800" cap="all" spc="51" baseline="0">
                <a:solidFill>
                  <a:schemeClr val="accent4">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Department NAME</a:t>
            </a:r>
          </a:p>
        </p:txBody>
      </p:sp>
      <p:sp>
        <p:nvSpPr>
          <p:cNvPr id="5" name="Author/Division/Bureau"/>
          <p:cNvSpPr>
            <a:spLocks noGrp="1"/>
          </p:cNvSpPr>
          <p:nvPr>
            <p:ph type="body" sz="quarter" idx="12" hasCustomPrompt="1"/>
          </p:nvPr>
        </p:nvSpPr>
        <p:spPr>
          <a:xfrm>
            <a:off x="289560" y="5291099"/>
            <a:ext cx="11612880" cy="561975"/>
          </a:xfrm>
          <a:prstGeom prst="rect">
            <a:avLst/>
          </a:prstGeom>
        </p:spPr>
        <p:txBody>
          <a:bodyPr>
            <a:normAutofit/>
          </a:bodyPr>
          <a:lstStyle>
            <a:lvl1pPr marL="0" indent="0" algn="ctr">
              <a:lnSpc>
                <a:spcPct val="100000"/>
              </a:lnSpc>
              <a:spcBef>
                <a:spcPts val="200"/>
              </a:spcBef>
              <a:spcAft>
                <a:spcPts val="200"/>
              </a:spcAft>
              <a:buFont typeface="Arial" panose="020B0604020202020204" pitchFamily="34" charset="0"/>
              <a:buNone/>
              <a:defRPr lang="en-US" sz="2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Author – Division – Bureau</a:t>
            </a:r>
          </a:p>
        </p:txBody>
      </p:sp>
      <p:sp>
        <p:nvSpPr>
          <p:cNvPr id="7" name="Title"/>
          <p:cNvSpPr>
            <a:spLocks noGrp="1"/>
          </p:cNvSpPr>
          <p:nvPr>
            <p:ph type="body" sz="quarter" idx="10" hasCustomPrompt="1"/>
          </p:nvPr>
        </p:nvSpPr>
        <p:spPr>
          <a:xfrm>
            <a:off x="289720" y="4512364"/>
            <a:ext cx="11612563" cy="731520"/>
          </a:xfrm>
          <a:prstGeom prst="rect">
            <a:avLst/>
          </a:prstGeom>
        </p:spPr>
        <p:txBody>
          <a:bodyPr anchor="ctr">
            <a:normAutofit/>
          </a:bodyPr>
          <a:lstStyle>
            <a:lvl1pPr marL="0" indent="0">
              <a:lnSpc>
                <a:spcPct val="100000"/>
              </a:lnSpc>
              <a:spcBef>
                <a:spcPts val="200"/>
              </a:spcBef>
              <a:spcAft>
                <a:spcPts val="200"/>
              </a:spcAft>
              <a:buNone/>
              <a:defRPr lang="en-US" sz="3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Title</a:t>
            </a:r>
          </a:p>
        </p:txBody>
      </p:sp>
      <p:sp>
        <p:nvSpPr>
          <p:cNvPr id="10" name="DATCP logo"/>
          <p:cNvSpPr>
            <a:spLocks noGrp="1"/>
          </p:cNvSpPr>
          <p:nvPr>
            <p:ph type="pic" sz="quarter" idx="15"/>
          </p:nvPr>
        </p:nvSpPr>
        <p:spPr>
          <a:xfrm>
            <a:off x="5318760" y="3005777"/>
            <a:ext cx="1554480" cy="1554480"/>
          </a:xfrm>
          <a:prstGeom prst="ellipse">
            <a:avLst/>
          </a:prstGeom>
        </p:spPr>
        <p:txBody>
          <a:bodyPr anchor="ctr"/>
          <a:lstStyle>
            <a:lvl1pPr marL="0" indent="0" algn="ctr">
              <a:buNone/>
              <a:defRPr sz="1400"/>
            </a:lvl1pPr>
          </a:lstStyle>
          <a:p>
            <a:r>
              <a:rPr lang="en-US"/>
              <a:t>Click icon to add picture</a:t>
            </a:r>
            <a:endParaRPr lang="en-US" dirty="0"/>
          </a:p>
        </p:txBody>
      </p:sp>
    </p:spTree>
    <p:extLst>
      <p:ext uri="{BB962C8B-B14F-4D97-AF65-F5344CB8AC3E}">
        <p14:creationId xmlns:p14="http://schemas.microsoft.com/office/powerpoint/2010/main" val="1886370748"/>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CP Title slide 3 - 3 picture">
    <p:spTree>
      <p:nvGrpSpPr>
        <p:cNvPr id="1" name=""/>
        <p:cNvGrpSpPr/>
        <p:nvPr/>
      </p:nvGrpSpPr>
      <p:grpSpPr>
        <a:xfrm>
          <a:off x="0" y="0"/>
          <a:ext cx="0" cy="0"/>
          <a:chOff x="0" y="0"/>
          <a:chExt cx="0" cy="0"/>
        </a:xfrm>
      </p:grpSpPr>
      <p:sp>
        <p:nvSpPr>
          <p:cNvPr id="13" name="Rectangle 12"/>
          <p:cNvSpPr/>
          <p:nvPr/>
        </p:nvSpPr>
        <p:spPr>
          <a:xfrm>
            <a:off x="0" y="4246206"/>
            <a:ext cx="12192000" cy="2651760"/>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Picture Placeholder 2" descr="An empty placeholder to add an image. Click on the placeholder and select the image that you wish to add"/>
          <p:cNvSpPr>
            <a:spLocks noGrp="1"/>
          </p:cNvSpPr>
          <p:nvPr>
            <p:ph type="pic" idx="16"/>
          </p:nvPr>
        </p:nvSpPr>
        <p:spPr>
          <a:xfrm>
            <a:off x="1" y="1"/>
            <a:ext cx="4023360" cy="4114800"/>
          </a:xfrm>
          <a:prstGeom prst="rect">
            <a:avLst/>
          </a:prstGeom>
        </p:spPr>
        <p:txBody>
          <a:bodyPr tIns="457200">
            <a:normAutofit/>
          </a:bodyPr>
          <a:lstStyle>
            <a:lvl1pPr marL="0" indent="0" algn="ctr">
              <a:buNone/>
              <a:defRPr sz="20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endParaRPr lang="en-US" dirty="0"/>
          </a:p>
        </p:txBody>
      </p:sp>
      <p:sp>
        <p:nvSpPr>
          <p:cNvPr id="11" name="Picture Placeholder 2" descr="An empty placeholder to add an image. Click on the placeholder and select the image that you wish to add"/>
          <p:cNvSpPr>
            <a:spLocks noGrp="1"/>
          </p:cNvSpPr>
          <p:nvPr>
            <p:ph type="pic" idx="11"/>
          </p:nvPr>
        </p:nvSpPr>
        <p:spPr>
          <a:xfrm>
            <a:off x="4084320" y="1"/>
            <a:ext cx="4023360" cy="4114800"/>
          </a:xfrm>
          <a:prstGeom prst="rect">
            <a:avLst/>
          </a:prstGeom>
        </p:spPr>
        <p:txBody>
          <a:bodyPr tIns="457200">
            <a:normAutofit/>
          </a:bodyPr>
          <a:lstStyle>
            <a:lvl1pPr marL="0" indent="0" algn="ctr">
              <a:buNone/>
              <a:defRPr sz="20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endParaRPr lang="en-US" dirty="0"/>
          </a:p>
        </p:txBody>
      </p:sp>
      <p:sp>
        <p:nvSpPr>
          <p:cNvPr id="12" name="Picture Placeholder 2" descr="An empty placeholder to add an image. Click on the placeholder and select the image that you wish to add"/>
          <p:cNvSpPr>
            <a:spLocks noGrp="1"/>
          </p:cNvSpPr>
          <p:nvPr>
            <p:ph type="pic" idx="17"/>
          </p:nvPr>
        </p:nvSpPr>
        <p:spPr>
          <a:xfrm>
            <a:off x="8168640" y="1"/>
            <a:ext cx="4023360" cy="4114800"/>
          </a:xfrm>
          <a:prstGeom prst="rect">
            <a:avLst/>
          </a:prstGeom>
        </p:spPr>
        <p:txBody>
          <a:bodyPr tIns="457200">
            <a:normAutofit/>
          </a:bodyPr>
          <a:lstStyle>
            <a:lvl1pPr marL="0" indent="0" algn="ctr">
              <a:buNone/>
              <a:defRPr sz="20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endParaRPr lang="en-US" dirty="0"/>
          </a:p>
        </p:txBody>
      </p:sp>
      <p:sp>
        <p:nvSpPr>
          <p:cNvPr id="3" name="Date"/>
          <p:cNvSpPr>
            <a:spLocks noGrp="1"/>
          </p:cNvSpPr>
          <p:nvPr>
            <p:ph type="body" sz="quarter" idx="13" hasCustomPrompt="1"/>
          </p:nvPr>
        </p:nvSpPr>
        <p:spPr>
          <a:xfrm>
            <a:off x="289560" y="6307885"/>
            <a:ext cx="11612880" cy="365760"/>
          </a:xfrm>
          <a:prstGeom prst="rect">
            <a:avLst/>
          </a:prstGeom>
        </p:spPr>
        <p:txBody>
          <a:bodyPr>
            <a:normAutofit/>
          </a:bodyPr>
          <a:lstStyle>
            <a:lvl1pPr marL="0" indent="0" algn="ctr" defTabSz="914377" rtl="0" eaLnBrk="1" latinLnBrk="0" hangingPunct="1">
              <a:lnSpc>
                <a:spcPct val="1000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sp>
        <p:nvSpPr>
          <p:cNvPr id="4" name="DATCP name"/>
          <p:cNvSpPr>
            <a:spLocks noGrp="1"/>
          </p:cNvSpPr>
          <p:nvPr>
            <p:ph type="subTitle" idx="1" hasCustomPrompt="1"/>
          </p:nvPr>
        </p:nvSpPr>
        <p:spPr>
          <a:xfrm>
            <a:off x="289560" y="5894912"/>
            <a:ext cx="11612880" cy="365760"/>
          </a:xfrm>
          <a:prstGeom prst="rect">
            <a:avLst/>
          </a:prstGeom>
        </p:spPr>
        <p:txBody>
          <a:bodyPr>
            <a:normAutofit/>
          </a:bodyPr>
          <a:lstStyle>
            <a:lvl1pPr marL="0" indent="0" algn="ctr">
              <a:lnSpc>
                <a:spcPct val="100000"/>
              </a:lnSpc>
              <a:spcBef>
                <a:spcPts val="0"/>
              </a:spcBef>
              <a:buNone/>
              <a:defRPr sz="1800" cap="all" spc="51" baseline="0">
                <a:solidFill>
                  <a:schemeClr val="accent4">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Department NAME</a:t>
            </a:r>
          </a:p>
        </p:txBody>
      </p:sp>
      <p:sp>
        <p:nvSpPr>
          <p:cNvPr id="5" name="Author/Division/Bureau"/>
          <p:cNvSpPr>
            <a:spLocks noGrp="1"/>
          </p:cNvSpPr>
          <p:nvPr>
            <p:ph type="body" sz="quarter" idx="12" hasCustomPrompt="1"/>
          </p:nvPr>
        </p:nvSpPr>
        <p:spPr>
          <a:xfrm>
            <a:off x="289560" y="5291099"/>
            <a:ext cx="11612880" cy="561975"/>
          </a:xfrm>
          <a:prstGeom prst="rect">
            <a:avLst/>
          </a:prstGeom>
        </p:spPr>
        <p:txBody>
          <a:bodyPr>
            <a:normAutofit/>
          </a:bodyPr>
          <a:lstStyle>
            <a:lvl1pPr marL="0" indent="0" algn="ctr">
              <a:lnSpc>
                <a:spcPct val="100000"/>
              </a:lnSpc>
              <a:spcBef>
                <a:spcPts val="200"/>
              </a:spcBef>
              <a:spcAft>
                <a:spcPts val="200"/>
              </a:spcAft>
              <a:buFont typeface="Arial" panose="020B0604020202020204" pitchFamily="34" charset="0"/>
              <a:buNone/>
              <a:defRPr lang="en-US" sz="2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Author – Division – Bureau</a:t>
            </a:r>
          </a:p>
        </p:txBody>
      </p:sp>
      <p:sp>
        <p:nvSpPr>
          <p:cNvPr id="7" name="Title"/>
          <p:cNvSpPr>
            <a:spLocks noGrp="1"/>
          </p:cNvSpPr>
          <p:nvPr>
            <p:ph type="body" sz="quarter" idx="10" hasCustomPrompt="1"/>
          </p:nvPr>
        </p:nvSpPr>
        <p:spPr>
          <a:xfrm>
            <a:off x="289720" y="4512364"/>
            <a:ext cx="11612563" cy="731520"/>
          </a:xfrm>
          <a:prstGeom prst="rect">
            <a:avLst/>
          </a:prstGeom>
        </p:spPr>
        <p:txBody>
          <a:bodyPr anchor="ctr">
            <a:normAutofit/>
          </a:bodyPr>
          <a:lstStyle>
            <a:lvl1pPr marL="0" indent="0">
              <a:lnSpc>
                <a:spcPct val="100000"/>
              </a:lnSpc>
              <a:spcBef>
                <a:spcPts val="200"/>
              </a:spcBef>
              <a:spcAft>
                <a:spcPts val="200"/>
              </a:spcAft>
              <a:buNone/>
              <a:defRPr lang="en-US" sz="3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Title</a:t>
            </a:r>
          </a:p>
        </p:txBody>
      </p:sp>
      <p:sp>
        <p:nvSpPr>
          <p:cNvPr id="10" name="DATCP logo"/>
          <p:cNvSpPr>
            <a:spLocks noGrp="1"/>
          </p:cNvSpPr>
          <p:nvPr>
            <p:ph type="pic" sz="quarter" idx="15"/>
          </p:nvPr>
        </p:nvSpPr>
        <p:spPr>
          <a:xfrm>
            <a:off x="5318760" y="3005777"/>
            <a:ext cx="1554480" cy="1554480"/>
          </a:xfrm>
          <a:prstGeom prst="ellipse">
            <a:avLst/>
          </a:prstGeom>
        </p:spPr>
        <p:txBody>
          <a:bodyPr anchor="ctr"/>
          <a:lstStyle>
            <a:lvl1pPr marL="0" indent="0" algn="ctr">
              <a:buNone/>
              <a:defRPr sz="1400"/>
            </a:lvl1pPr>
          </a:lstStyle>
          <a:p>
            <a:r>
              <a:rPr lang="en-US"/>
              <a:t>Click icon to add picture</a:t>
            </a:r>
            <a:endParaRPr lang="en-US" dirty="0"/>
          </a:p>
        </p:txBody>
      </p:sp>
    </p:spTree>
    <p:extLst>
      <p:ext uri="{BB962C8B-B14F-4D97-AF65-F5344CB8AC3E}">
        <p14:creationId xmlns:p14="http://schemas.microsoft.com/office/powerpoint/2010/main" val="3922081830"/>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3" y="3085765"/>
            <a:ext cx="11128207" cy="3304800"/>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1020431"/>
            <a:ext cx="10993549" cy="1475013"/>
          </a:xfrm>
          <a:effectLst/>
        </p:spPr>
        <p:txBody>
          <a:bodyPr anchor="b">
            <a:normAutofit/>
          </a:bodyPr>
          <a:lstStyle>
            <a:lvl1pPr>
              <a:lnSpc>
                <a:spcPct val="100000"/>
              </a:lnSpc>
              <a:spcAft>
                <a:spcPts val="900"/>
              </a:spcAft>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3" y="2495447"/>
            <a:ext cx="10993547" cy="590321"/>
          </a:xfrm>
        </p:spPr>
        <p:txBody>
          <a:bodyPr anchor="t">
            <a:normAutofit/>
          </a:bodyPr>
          <a:lstStyle>
            <a:lvl1pPr marL="0" indent="0" algn="l">
              <a:lnSpc>
                <a:spcPct val="100000"/>
              </a:lnSpc>
              <a:spcBef>
                <a:spcPts val="0"/>
              </a:spcBef>
              <a:spcAft>
                <a:spcPts val="900"/>
              </a:spcAft>
              <a:buNone/>
              <a:defRPr sz="1600" cap="all">
                <a:solidFill>
                  <a:schemeClr val="accent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8" name="Rectangle 7"/>
          <p:cNvSpPr/>
          <p:nvPr/>
        </p:nvSpPr>
        <p:spPr>
          <a:xfrm>
            <a:off x="304800" y="304800"/>
            <a:ext cx="11582400" cy="6248400"/>
          </a:xfrm>
          <a:prstGeom prst="rect">
            <a:avLst/>
          </a:prstGeom>
          <a:noFill/>
          <a:ln w="508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2" name="Group 11"/>
          <p:cNvGrpSpPr/>
          <p:nvPr/>
        </p:nvGrpSpPr>
        <p:grpSpPr>
          <a:xfrm>
            <a:off x="5830501" y="5843684"/>
            <a:ext cx="5914966" cy="993046"/>
            <a:chOff x="5830501" y="5843684"/>
            <a:chExt cx="5914966" cy="993046"/>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4"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
        <p:nvSpPr>
          <p:cNvPr id="9" name="Rectangle 8"/>
          <p:cNvSpPr/>
          <p:nvPr/>
        </p:nvSpPr>
        <p:spPr>
          <a:xfrm>
            <a:off x="304800" y="304800"/>
            <a:ext cx="11582400" cy="6248400"/>
          </a:xfrm>
          <a:prstGeom prst="rect">
            <a:avLst/>
          </a:prstGeom>
          <a:noFill/>
          <a:ln w="508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0" name="Group 9"/>
          <p:cNvGrpSpPr/>
          <p:nvPr/>
        </p:nvGrpSpPr>
        <p:grpSpPr>
          <a:xfrm>
            <a:off x="5830501" y="5843684"/>
            <a:ext cx="5914966" cy="993046"/>
            <a:chOff x="5830501" y="5843684"/>
            <a:chExt cx="5914966" cy="993046"/>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5"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
        <p:nvSpPr>
          <p:cNvPr id="16" name="Rectangle 15">
            <a:extLst>
              <a:ext uri="{FF2B5EF4-FFF2-40B4-BE49-F238E27FC236}">
                <a16:creationId xmlns:a16="http://schemas.microsoft.com/office/drawing/2014/main" id="{0E485545-34B5-5749-4174-9BB37146207D}"/>
              </a:ext>
            </a:extLst>
          </p:cNvPr>
          <p:cNvSpPr/>
          <p:nvPr userDrawn="1"/>
        </p:nvSpPr>
        <p:spPr>
          <a:xfrm>
            <a:off x="304800" y="304800"/>
            <a:ext cx="11582400" cy="6248400"/>
          </a:xfrm>
          <a:prstGeom prst="rect">
            <a:avLst/>
          </a:prstGeom>
          <a:noFill/>
          <a:ln w="508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7" name="Group 16">
            <a:extLst>
              <a:ext uri="{FF2B5EF4-FFF2-40B4-BE49-F238E27FC236}">
                <a16:creationId xmlns:a16="http://schemas.microsoft.com/office/drawing/2014/main" id="{C5C639C8-18B3-DA00-546D-9B4E43FBC437}"/>
              </a:ext>
            </a:extLst>
          </p:cNvPr>
          <p:cNvGrpSpPr/>
          <p:nvPr userDrawn="1"/>
        </p:nvGrpSpPr>
        <p:grpSpPr>
          <a:xfrm>
            <a:off x="5830501" y="5843684"/>
            <a:ext cx="5914966" cy="993046"/>
            <a:chOff x="5830501" y="5843684"/>
            <a:chExt cx="5914966" cy="993046"/>
          </a:xfrm>
        </p:grpSpPr>
        <p:pic>
          <p:nvPicPr>
            <p:cNvPr id="18" name="Picture 17">
              <a:extLst>
                <a:ext uri="{FF2B5EF4-FFF2-40B4-BE49-F238E27FC236}">
                  <a16:creationId xmlns:a16="http://schemas.microsoft.com/office/drawing/2014/main" id="{421E5668-F720-AE95-2C0C-051A0EC6DA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9" name="Footer Placeholder 4">
              <a:extLst>
                <a:ext uri="{FF2B5EF4-FFF2-40B4-BE49-F238E27FC236}">
                  <a16:creationId xmlns:a16="http://schemas.microsoft.com/office/drawing/2014/main" id="{4550D2C7-28BD-FA9B-5274-8ABE92D9548E}"/>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1183214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5" y="614407"/>
            <a:ext cx="11309339" cy="1189298"/>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lvl1pPr>
              <a:lnSpc>
                <a:spcPct val="100000"/>
              </a:lnSpc>
              <a:spcAft>
                <a:spcPts val="900"/>
              </a:spcAft>
              <a:defRPr/>
            </a:lvl1pPr>
          </a:lstStyle>
          <a:p>
            <a:r>
              <a:rPr lang="en-US"/>
              <a:t>Click to edit Master title style</a:t>
            </a:r>
            <a:endParaRPr lang="en-US" dirty="0"/>
          </a:p>
        </p:txBody>
      </p:sp>
      <p:sp>
        <p:nvSpPr>
          <p:cNvPr id="5" name="Content Placeholder 4"/>
          <p:cNvSpPr>
            <a:spLocks noGrp="1"/>
          </p:cNvSpPr>
          <p:nvPr>
            <p:ph sz="quarter" idx="10"/>
          </p:nvPr>
        </p:nvSpPr>
        <p:spPr>
          <a:xfrm>
            <a:off x="439738" y="2044840"/>
            <a:ext cx="11274552" cy="39576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p:cNvGrpSpPr/>
          <p:nvPr/>
        </p:nvGrpSpPr>
        <p:grpSpPr>
          <a:xfrm>
            <a:off x="5830501" y="5843684"/>
            <a:ext cx="5914966" cy="993046"/>
            <a:chOff x="5830501" y="5843684"/>
            <a:chExt cx="5914966" cy="99304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0"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1" name="Group 10"/>
          <p:cNvGrpSpPr/>
          <p:nvPr/>
        </p:nvGrpSpPr>
        <p:grpSpPr>
          <a:xfrm>
            <a:off x="5830501" y="5843684"/>
            <a:ext cx="5914966" cy="993046"/>
            <a:chOff x="5830501" y="5843684"/>
            <a:chExt cx="5914966" cy="993046"/>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3"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4" name="Group 13">
            <a:extLst>
              <a:ext uri="{FF2B5EF4-FFF2-40B4-BE49-F238E27FC236}">
                <a16:creationId xmlns:a16="http://schemas.microsoft.com/office/drawing/2014/main" id="{58F53A7A-E101-CFF7-AF04-45BA07A7F5D9}"/>
              </a:ext>
            </a:extLst>
          </p:cNvPr>
          <p:cNvGrpSpPr/>
          <p:nvPr userDrawn="1"/>
        </p:nvGrpSpPr>
        <p:grpSpPr>
          <a:xfrm>
            <a:off x="5830501" y="5843684"/>
            <a:ext cx="5914966" cy="993046"/>
            <a:chOff x="5830501" y="5843684"/>
            <a:chExt cx="5914966" cy="993046"/>
          </a:xfrm>
        </p:grpSpPr>
        <p:pic>
          <p:nvPicPr>
            <p:cNvPr id="15" name="Picture 14">
              <a:extLst>
                <a:ext uri="{FF2B5EF4-FFF2-40B4-BE49-F238E27FC236}">
                  <a16:creationId xmlns:a16="http://schemas.microsoft.com/office/drawing/2014/main" id="{47D3D4EC-7594-5EE1-9D3E-F6974038DD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6" name="Footer Placeholder 4">
              <a:extLst>
                <a:ext uri="{FF2B5EF4-FFF2-40B4-BE49-F238E27FC236}">
                  <a16:creationId xmlns:a16="http://schemas.microsoft.com/office/drawing/2014/main" id="{8A2B987E-6D04-A549-B4C5-574375E5EF0F}"/>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2028315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8" y="5141976"/>
            <a:ext cx="11162991" cy="1258827"/>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43912"/>
            <a:ext cx="11029615" cy="1497507"/>
          </a:xfrm>
        </p:spPr>
        <p:txBody>
          <a:bodyPr anchor="b">
            <a:normAutofit/>
          </a:bodyPr>
          <a:lstStyle>
            <a:lvl1pPr algn="l">
              <a:lnSpc>
                <a:spcPct val="100000"/>
              </a:lnSpc>
              <a:spcAft>
                <a:spcPts val="900"/>
              </a:spcAft>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4" y="4541417"/>
            <a:ext cx="11029615" cy="600556"/>
          </a:xfrm>
        </p:spPr>
        <p:txBody>
          <a:bodyPr anchor="t">
            <a:normAutofit/>
          </a:bodyPr>
          <a:lstStyle>
            <a:lvl1pPr marL="0" indent="0" algn="l">
              <a:lnSpc>
                <a:spcPct val="100000"/>
              </a:lnSpc>
              <a:spcBef>
                <a:spcPts val="0"/>
              </a:spcBef>
              <a:spcAft>
                <a:spcPts val="900"/>
              </a:spcAft>
              <a:buNone/>
              <a:defRPr sz="1800" cap="all">
                <a:solidFill>
                  <a:schemeClr val="accent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9" name="Rectangle 8"/>
          <p:cNvSpPr/>
          <p:nvPr/>
        </p:nvSpPr>
        <p:spPr>
          <a:xfrm>
            <a:off x="304800" y="304800"/>
            <a:ext cx="11582400" cy="6248400"/>
          </a:xfrm>
          <a:prstGeom prst="rect">
            <a:avLst/>
          </a:prstGeom>
          <a:noFill/>
          <a:ln w="508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3" name="Group 12"/>
          <p:cNvGrpSpPr/>
          <p:nvPr/>
        </p:nvGrpSpPr>
        <p:grpSpPr>
          <a:xfrm>
            <a:off x="5830501" y="5843684"/>
            <a:ext cx="5914966" cy="993046"/>
            <a:chOff x="5830501" y="5843684"/>
            <a:chExt cx="5914966" cy="993046"/>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5"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
        <p:nvSpPr>
          <p:cNvPr id="10" name="Rectangle 9"/>
          <p:cNvSpPr/>
          <p:nvPr/>
        </p:nvSpPr>
        <p:spPr>
          <a:xfrm>
            <a:off x="304800" y="304800"/>
            <a:ext cx="11582400" cy="6248400"/>
          </a:xfrm>
          <a:prstGeom prst="rect">
            <a:avLst/>
          </a:prstGeom>
          <a:noFill/>
          <a:ln w="508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1" name="Group 10"/>
          <p:cNvGrpSpPr/>
          <p:nvPr/>
        </p:nvGrpSpPr>
        <p:grpSpPr>
          <a:xfrm>
            <a:off x="5830501" y="5843684"/>
            <a:ext cx="5914966" cy="993046"/>
            <a:chOff x="5830501" y="5843684"/>
            <a:chExt cx="5914966" cy="993046"/>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6"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
        <p:nvSpPr>
          <p:cNvPr id="17" name="Rectangle 16">
            <a:extLst>
              <a:ext uri="{FF2B5EF4-FFF2-40B4-BE49-F238E27FC236}">
                <a16:creationId xmlns:a16="http://schemas.microsoft.com/office/drawing/2014/main" id="{7C3B2919-3EE9-C7A3-CBCA-9926F07F43B1}"/>
              </a:ext>
            </a:extLst>
          </p:cNvPr>
          <p:cNvSpPr/>
          <p:nvPr userDrawn="1"/>
        </p:nvSpPr>
        <p:spPr>
          <a:xfrm>
            <a:off x="304800" y="304800"/>
            <a:ext cx="11582400" cy="6248400"/>
          </a:xfrm>
          <a:prstGeom prst="rect">
            <a:avLst/>
          </a:prstGeom>
          <a:noFill/>
          <a:ln w="508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18" name="Group 17">
            <a:extLst>
              <a:ext uri="{FF2B5EF4-FFF2-40B4-BE49-F238E27FC236}">
                <a16:creationId xmlns:a16="http://schemas.microsoft.com/office/drawing/2014/main" id="{AA2EF7F2-7E27-7C1F-B54C-46B0865DE272}"/>
              </a:ext>
            </a:extLst>
          </p:cNvPr>
          <p:cNvGrpSpPr/>
          <p:nvPr userDrawn="1"/>
        </p:nvGrpSpPr>
        <p:grpSpPr>
          <a:xfrm>
            <a:off x="5830501" y="5843684"/>
            <a:ext cx="5914966" cy="993046"/>
            <a:chOff x="5830501" y="5843684"/>
            <a:chExt cx="5914966" cy="993046"/>
          </a:xfrm>
        </p:grpSpPr>
        <p:pic>
          <p:nvPicPr>
            <p:cNvPr id="19" name="Picture 18">
              <a:extLst>
                <a:ext uri="{FF2B5EF4-FFF2-40B4-BE49-F238E27FC236}">
                  <a16:creationId xmlns:a16="http://schemas.microsoft.com/office/drawing/2014/main" id="{71A01652-0BDB-FF4D-7C75-A0201AA35C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20" name="Footer Placeholder 4">
              <a:extLst>
                <a:ext uri="{FF2B5EF4-FFF2-40B4-BE49-F238E27FC236}">
                  <a16:creationId xmlns:a16="http://schemas.microsoft.com/office/drawing/2014/main" id="{40942760-318E-340C-5A41-80273A306E24}"/>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1029074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3" y="606556"/>
            <a:ext cx="11300036" cy="1258827"/>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31368" y="2228004"/>
            <a:ext cx="5422391" cy="3633047"/>
          </a:xfrm>
        </p:spPr>
        <p:txBody>
          <a:bodyPr anchor="t">
            <a:norm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4"/>
            <a:ext cx="5422392" cy="3633047"/>
          </a:xfrm>
        </p:spPr>
        <p:txBody>
          <a:bodyPr anchor="t">
            <a:norm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2" name="Group 11"/>
          <p:cNvGrpSpPr/>
          <p:nvPr/>
        </p:nvGrpSpPr>
        <p:grpSpPr>
          <a:xfrm>
            <a:off x="5830501" y="5843684"/>
            <a:ext cx="5914966" cy="993046"/>
            <a:chOff x="5830501" y="5843684"/>
            <a:chExt cx="5914966" cy="993046"/>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4"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9" name="Group 8"/>
          <p:cNvGrpSpPr/>
          <p:nvPr/>
        </p:nvGrpSpPr>
        <p:grpSpPr>
          <a:xfrm>
            <a:off x="5830501" y="5843684"/>
            <a:ext cx="5914966" cy="993046"/>
            <a:chOff x="5830501" y="5843684"/>
            <a:chExt cx="5914966" cy="993046"/>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1"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5" name="Group 14">
            <a:extLst>
              <a:ext uri="{FF2B5EF4-FFF2-40B4-BE49-F238E27FC236}">
                <a16:creationId xmlns:a16="http://schemas.microsoft.com/office/drawing/2014/main" id="{20E5AB29-24E3-03DE-158C-683CCD3CC1DB}"/>
              </a:ext>
            </a:extLst>
          </p:cNvPr>
          <p:cNvGrpSpPr/>
          <p:nvPr userDrawn="1"/>
        </p:nvGrpSpPr>
        <p:grpSpPr>
          <a:xfrm>
            <a:off x="5830501" y="5843684"/>
            <a:ext cx="5914966" cy="993046"/>
            <a:chOff x="5830501" y="5843684"/>
            <a:chExt cx="5914966" cy="993046"/>
          </a:xfrm>
        </p:grpSpPr>
        <p:pic>
          <p:nvPicPr>
            <p:cNvPr id="16" name="Picture 15">
              <a:extLst>
                <a:ext uri="{FF2B5EF4-FFF2-40B4-BE49-F238E27FC236}">
                  <a16:creationId xmlns:a16="http://schemas.microsoft.com/office/drawing/2014/main" id="{D702A64E-CE90-0801-7FE4-24E43E43FF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7" name="Footer Placeholder 4">
              <a:extLst>
                <a:ext uri="{FF2B5EF4-FFF2-40B4-BE49-F238E27FC236}">
                  <a16:creationId xmlns:a16="http://schemas.microsoft.com/office/drawing/2014/main" id="{C93D219C-3240-686C-C1D2-AA95149B301D}"/>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3790524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w/bullets">
    <p:spTree>
      <p:nvGrpSpPr>
        <p:cNvPr id="1" name=""/>
        <p:cNvGrpSpPr/>
        <p:nvPr/>
      </p:nvGrpSpPr>
      <p:grpSpPr>
        <a:xfrm>
          <a:off x="0" y="0"/>
          <a:ext cx="0" cy="0"/>
          <a:chOff x="0" y="0"/>
          <a:chExt cx="0" cy="0"/>
        </a:xfrm>
      </p:grpSpPr>
      <p:sp>
        <p:nvSpPr>
          <p:cNvPr id="11" name="Rectangle 10"/>
          <p:cNvSpPr>
            <a:spLocks noChangeAspect="1"/>
          </p:cNvSpPr>
          <p:nvPr/>
        </p:nvSpPr>
        <p:spPr>
          <a:xfrm>
            <a:off x="445983" y="606556"/>
            <a:ext cx="11300036" cy="1258827"/>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2" y="2250894"/>
            <a:ext cx="5393103" cy="536005"/>
          </a:xfrm>
        </p:spPr>
        <p:txBody>
          <a:bodyPr anchor="b">
            <a:noAutofit/>
          </a:bodyPr>
          <a:lstStyle>
            <a:lvl1pPr marL="0" indent="0">
              <a:lnSpc>
                <a:spcPct val="100000"/>
              </a:lnSpc>
              <a:buNone/>
              <a:defRPr sz="2200" b="0">
                <a:solidFill>
                  <a:schemeClr val="accent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5" y="2926054"/>
            <a:ext cx="5393100" cy="2934999"/>
          </a:xfrm>
        </p:spPr>
        <p:txBody>
          <a:bodyPr anchor="t">
            <a:norm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09" y="2250894"/>
            <a:ext cx="5393101" cy="553373"/>
          </a:xfrm>
        </p:spPr>
        <p:txBody>
          <a:bodyPr anchor="b">
            <a:noAutofit/>
          </a:bodyPr>
          <a:lstStyle>
            <a:lvl1pPr marL="0" indent="0">
              <a:lnSpc>
                <a:spcPct val="100000"/>
              </a:lnSpc>
              <a:buNone/>
              <a:defRPr sz="2200" b="0">
                <a:solidFill>
                  <a:schemeClr val="accent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10" y="2926054"/>
            <a:ext cx="5393100" cy="2934999"/>
          </a:xfrm>
        </p:spPr>
        <p:txBody>
          <a:bodyPr anchor="t">
            <a:norm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6" name="Group 15"/>
          <p:cNvGrpSpPr/>
          <p:nvPr/>
        </p:nvGrpSpPr>
        <p:grpSpPr>
          <a:xfrm>
            <a:off x="5830501" y="5843684"/>
            <a:ext cx="5914966" cy="993046"/>
            <a:chOff x="5830501" y="5843684"/>
            <a:chExt cx="5914966" cy="993046"/>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8"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3" name="Group 12"/>
          <p:cNvGrpSpPr/>
          <p:nvPr/>
        </p:nvGrpSpPr>
        <p:grpSpPr>
          <a:xfrm>
            <a:off x="5830501" y="5843684"/>
            <a:ext cx="5914966" cy="993046"/>
            <a:chOff x="5830501" y="5843684"/>
            <a:chExt cx="5914966" cy="993046"/>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5"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4153134534"/>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2839" cy="1274702"/>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4">
                    <a:lumMod val="20000"/>
                    <a:lumOff val="80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748144"/>
            <a:ext cx="11292840" cy="4057855"/>
          </a:xfrm>
        </p:spPr>
        <p:txBody>
          <a:bodyPr anchor="t">
            <a:normAutofit/>
          </a:bodyPr>
          <a:lstStyle>
            <a:lvl1pPr>
              <a:lnSpc>
                <a:spcPct val="100000"/>
              </a:lnSpc>
              <a:defRPr sz="2400">
                <a:solidFill>
                  <a:schemeClr val="tx2"/>
                </a:solidFill>
              </a:defRPr>
            </a:lvl1pPr>
            <a:lvl2pPr>
              <a:lnSpc>
                <a:spcPct val="100000"/>
              </a:lnSpc>
              <a:defRPr sz="2400">
                <a:solidFill>
                  <a:srgbClr val="000000"/>
                </a:solidFill>
              </a:defRPr>
            </a:lvl2pPr>
            <a:lvl3pPr>
              <a:lnSpc>
                <a:spcPct val="100000"/>
              </a:lnSpc>
              <a:defRPr sz="2400">
                <a:solidFill>
                  <a:srgbClr val="000000"/>
                </a:solidFill>
              </a:defRPr>
            </a:lvl3pPr>
            <a:lvl4pPr>
              <a:lnSpc>
                <a:spcPct val="100000"/>
              </a:lnSpc>
              <a:defRPr sz="2400">
                <a:solidFill>
                  <a:srgbClr val="000000"/>
                </a:solidFill>
              </a:defRPr>
            </a:lvl4pPr>
            <a:lvl5pPr>
              <a:lnSpc>
                <a:spcPct val="100000"/>
              </a:lnSpc>
              <a:defRPr sz="2400">
                <a:solidFill>
                  <a:srgbClr val="000000"/>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4" y="5262298"/>
            <a:ext cx="5774235" cy="689515"/>
          </a:xfrm>
        </p:spPr>
        <p:txBody>
          <a:bodyPr anchor="ctr">
            <a:normAutofit/>
          </a:bodyPr>
          <a:lstStyle>
            <a:lvl1pPr marL="0" indent="0" algn="r">
              <a:lnSpc>
                <a:spcPct val="100000"/>
              </a:lnSpc>
              <a:buNone/>
              <a:defRPr sz="1100">
                <a:solidFill>
                  <a:schemeClr val="bg1"/>
                </a:solidFill>
              </a:defRPr>
            </a:lvl1pPr>
            <a:lvl2pPr marL="457189" indent="0">
              <a:buNone/>
              <a:defRPr sz="11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grpSp>
        <p:nvGrpSpPr>
          <p:cNvPr id="13" name="Group 12"/>
          <p:cNvGrpSpPr/>
          <p:nvPr/>
        </p:nvGrpSpPr>
        <p:grpSpPr>
          <a:xfrm>
            <a:off x="5830501" y="5843684"/>
            <a:ext cx="5914966" cy="993046"/>
            <a:chOff x="5830501" y="5843684"/>
            <a:chExt cx="5914966" cy="993046"/>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5"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0" name="Group 9">
            <a:extLst>
              <a:ext uri="{FF2B5EF4-FFF2-40B4-BE49-F238E27FC236}">
                <a16:creationId xmlns:a16="http://schemas.microsoft.com/office/drawing/2014/main" id="{B3A215AD-0D89-6620-3460-DCECB3FB5CEA}"/>
              </a:ext>
            </a:extLst>
          </p:cNvPr>
          <p:cNvGrpSpPr/>
          <p:nvPr userDrawn="1"/>
        </p:nvGrpSpPr>
        <p:grpSpPr>
          <a:xfrm>
            <a:off x="5830501" y="5843684"/>
            <a:ext cx="5914966" cy="993046"/>
            <a:chOff x="5830501" y="5843684"/>
            <a:chExt cx="5914966" cy="993046"/>
          </a:xfrm>
        </p:grpSpPr>
        <p:pic>
          <p:nvPicPr>
            <p:cNvPr id="11" name="Picture 10">
              <a:extLst>
                <a:ext uri="{FF2B5EF4-FFF2-40B4-BE49-F238E27FC236}">
                  <a16:creationId xmlns:a16="http://schemas.microsoft.com/office/drawing/2014/main" id="{4B9FE8D0-C31F-CB31-93C8-6AD5DFD714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2" name="Footer Placeholder 4">
              <a:extLst>
                <a:ext uri="{FF2B5EF4-FFF2-40B4-BE49-F238E27FC236}">
                  <a16:creationId xmlns:a16="http://schemas.microsoft.com/office/drawing/2014/main" id="{6C526703-239F-8216-1C42-38D2E9E4C650}"/>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1268112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74552" cy="3552114"/>
          </a:xfrm>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3" y="5260129"/>
            <a:ext cx="11029617" cy="598671"/>
          </a:xfrm>
        </p:spPr>
        <p:txBody>
          <a:bodyPr>
            <a:normAutofit/>
          </a:bodyPr>
          <a:lstStyle>
            <a:lvl1pPr marL="0" indent="0">
              <a:lnSpc>
                <a:spcPct val="100000"/>
              </a:lnSpc>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grpSp>
        <p:nvGrpSpPr>
          <p:cNvPr id="11" name="Group 10"/>
          <p:cNvGrpSpPr/>
          <p:nvPr/>
        </p:nvGrpSpPr>
        <p:grpSpPr>
          <a:xfrm>
            <a:off x="5830501" y="5843684"/>
            <a:ext cx="5914966" cy="993046"/>
            <a:chOff x="5830501" y="5843684"/>
            <a:chExt cx="5914966" cy="993046"/>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3"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8" name="Group 7"/>
          <p:cNvGrpSpPr/>
          <p:nvPr/>
        </p:nvGrpSpPr>
        <p:grpSpPr>
          <a:xfrm>
            <a:off x="5830501" y="5843684"/>
            <a:ext cx="5914966" cy="993046"/>
            <a:chOff x="5830501" y="5843684"/>
            <a:chExt cx="5914966" cy="99304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0"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4" name="Group 13">
            <a:extLst>
              <a:ext uri="{FF2B5EF4-FFF2-40B4-BE49-F238E27FC236}">
                <a16:creationId xmlns:a16="http://schemas.microsoft.com/office/drawing/2014/main" id="{B9D52BE0-06D0-2395-EAEC-DD22882006F4}"/>
              </a:ext>
            </a:extLst>
          </p:cNvPr>
          <p:cNvGrpSpPr/>
          <p:nvPr userDrawn="1"/>
        </p:nvGrpSpPr>
        <p:grpSpPr>
          <a:xfrm>
            <a:off x="5830501" y="5843684"/>
            <a:ext cx="5914966" cy="993046"/>
            <a:chOff x="5830501" y="5843684"/>
            <a:chExt cx="5914966" cy="993046"/>
          </a:xfrm>
        </p:grpSpPr>
        <p:pic>
          <p:nvPicPr>
            <p:cNvPr id="15" name="Picture 14">
              <a:extLst>
                <a:ext uri="{FF2B5EF4-FFF2-40B4-BE49-F238E27FC236}">
                  <a16:creationId xmlns:a16="http://schemas.microsoft.com/office/drawing/2014/main" id="{A203E83A-CFD2-D76F-A851-258F2229FD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6" name="Footer Placeholder 4">
              <a:extLst>
                <a:ext uri="{FF2B5EF4-FFF2-40B4-BE49-F238E27FC236}">
                  <a16:creationId xmlns:a16="http://schemas.microsoft.com/office/drawing/2014/main" id="{8DE21489-B23C-F9C3-DEEB-E8DF0FA88F29}"/>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2677043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5" y="614407"/>
            <a:ext cx="11309339" cy="1189298"/>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horz"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3" name="Group 12"/>
          <p:cNvGrpSpPr/>
          <p:nvPr/>
        </p:nvGrpSpPr>
        <p:grpSpPr>
          <a:xfrm>
            <a:off x="5830501" y="5843684"/>
            <a:ext cx="5914966" cy="993046"/>
            <a:chOff x="5830501" y="5843684"/>
            <a:chExt cx="5914966" cy="993046"/>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5"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0" name="Group 9"/>
          <p:cNvGrpSpPr/>
          <p:nvPr/>
        </p:nvGrpSpPr>
        <p:grpSpPr>
          <a:xfrm>
            <a:off x="5830501" y="5843684"/>
            <a:ext cx="5914966" cy="993046"/>
            <a:chOff x="5830501" y="5843684"/>
            <a:chExt cx="5914966" cy="993046"/>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2"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6" name="Group 15">
            <a:extLst>
              <a:ext uri="{FF2B5EF4-FFF2-40B4-BE49-F238E27FC236}">
                <a16:creationId xmlns:a16="http://schemas.microsoft.com/office/drawing/2014/main" id="{D6020A3C-FEFE-5C30-67BB-2649527A187B}"/>
              </a:ext>
            </a:extLst>
          </p:cNvPr>
          <p:cNvGrpSpPr/>
          <p:nvPr userDrawn="1"/>
        </p:nvGrpSpPr>
        <p:grpSpPr>
          <a:xfrm>
            <a:off x="5830501" y="5843684"/>
            <a:ext cx="5914966" cy="993046"/>
            <a:chOff x="5830501" y="5843684"/>
            <a:chExt cx="5914966" cy="993046"/>
          </a:xfrm>
        </p:grpSpPr>
        <p:pic>
          <p:nvPicPr>
            <p:cNvPr id="17" name="Picture 16">
              <a:extLst>
                <a:ext uri="{FF2B5EF4-FFF2-40B4-BE49-F238E27FC236}">
                  <a16:creationId xmlns:a16="http://schemas.microsoft.com/office/drawing/2014/main" id="{C102AE7E-E783-7307-7941-84678CDCB1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8" name="Footer Placeholder 4">
              <a:extLst>
                <a:ext uri="{FF2B5EF4-FFF2-40B4-BE49-F238E27FC236}">
                  <a16:creationId xmlns:a16="http://schemas.microsoft.com/office/drawing/2014/main" id="{9212835E-CAA6-7EF2-AF55-A60CC1E3F901}"/>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440748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2" y="599725"/>
            <a:ext cx="2906817" cy="5816950"/>
          </a:xfrm>
          <a:prstGeom prst="rect">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2" y="675728"/>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5" y="831273"/>
            <a:ext cx="7896279" cy="5027528"/>
          </a:xfrm>
        </p:spPr>
        <p:txBody>
          <a:bodyPr vert="horz" ancho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10"/>
          <p:cNvGrpSpPr/>
          <p:nvPr/>
        </p:nvGrpSpPr>
        <p:grpSpPr>
          <a:xfrm>
            <a:off x="5830501" y="5843684"/>
            <a:ext cx="5914966" cy="993046"/>
            <a:chOff x="5830501" y="5843684"/>
            <a:chExt cx="5914966" cy="993046"/>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3"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
        <p:nvSpPr>
          <p:cNvPr id="8" name="Rectangle 7"/>
          <p:cNvSpPr>
            <a:spLocks noChangeAspect="1"/>
          </p:cNvSpPr>
          <p:nvPr/>
        </p:nvSpPr>
        <p:spPr>
          <a:xfrm>
            <a:off x="8839202" y="599725"/>
            <a:ext cx="2906817" cy="5816950"/>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grpSp>
        <p:nvGrpSpPr>
          <p:cNvPr id="9" name="Group 8"/>
          <p:cNvGrpSpPr/>
          <p:nvPr/>
        </p:nvGrpSpPr>
        <p:grpSpPr>
          <a:xfrm>
            <a:off x="5830501" y="5843684"/>
            <a:ext cx="5914966" cy="993046"/>
            <a:chOff x="5830501" y="5843684"/>
            <a:chExt cx="5914966" cy="993046"/>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4"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
        <p:nvSpPr>
          <p:cNvPr id="15" name="Rectangle 14">
            <a:extLst>
              <a:ext uri="{FF2B5EF4-FFF2-40B4-BE49-F238E27FC236}">
                <a16:creationId xmlns:a16="http://schemas.microsoft.com/office/drawing/2014/main" id="{E1E29A80-ED4C-D5F7-9487-2E728F20CB74}"/>
              </a:ext>
            </a:extLst>
          </p:cNvPr>
          <p:cNvSpPr>
            <a:spLocks noChangeAspect="1"/>
          </p:cNvSpPr>
          <p:nvPr userDrawn="1"/>
        </p:nvSpPr>
        <p:spPr>
          <a:xfrm>
            <a:off x="8839202" y="599725"/>
            <a:ext cx="2906817" cy="5816950"/>
          </a:xfrm>
          <a:prstGeom prst="rect">
            <a:avLst/>
          </a:prstGeom>
          <a:solidFill>
            <a:srgbClr val="688A26"/>
          </a:solidFill>
          <a:ln>
            <a:noFill/>
          </a:ln>
          <a:effectLst/>
        </p:spPr>
        <p:style>
          <a:lnRef idx="1">
            <a:schemeClr val="accent1"/>
          </a:lnRef>
          <a:fillRef idx="3">
            <a:schemeClr val="accent1"/>
          </a:fillRef>
          <a:effectRef idx="2">
            <a:schemeClr val="accent1"/>
          </a:effectRef>
          <a:fontRef idx="minor">
            <a:schemeClr val="lt1"/>
          </a:fontRef>
        </p:style>
      </p:sp>
      <p:grpSp>
        <p:nvGrpSpPr>
          <p:cNvPr id="16" name="Group 15">
            <a:extLst>
              <a:ext uri="{FF2B5EF4-FFF2-40B4-BE49-F238E27FC236}">
                <a16:creationId xmlns:a16="http://schemas.microsoft.com/office/drawing/2014/main" id="{C1DA7B3E-60E4-6CBA-5177-1BDA9162543C}"/>
              </a:ext>
            </a:extLst>
          </p:cNvPr>
          <p:cNvGrpSpPr/>
          <p:nvPr userDrawn="1"/>
        </p:nvGrpSpPr>
        <p:grpSpPr>
          <a:xfrm>
            <a:off x="5830501" y="5843684"/>
            <a:ext cx="5914966" cy="993046"/>
            <a:chOff x="5830501" y="5843684"/>
            <a:chExt cx="5914966" cy="993046"/>
          </a:xfrm>
        </p:grpSpPr>
        <p:pic>
          <p:nvPicPr>
            <p:cNvPr id="17" name="Picture 16">
              <a:extLst>
                <a:ext uri="{FF2B5EF4-FFF2-40B4-BE49-F238E27FC236}">
                  <a16:creationId xmlns:a16="http://schemas.microsoft.com/office/drawing/2014/main" id="{64AEB1B2-0178-E5FD-1633-8ED80CC686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8" name="Footer Placeholder 4">
              <a:extLst>
                <a:ext uri="{FF2B5EF4-FFF2-40B4-BE49-F238E27FC236}">
                  <a16:creationId xmlns:a16="http://schemas.microsoft.com/office/drawing/2014/main" id="{CE0A67C5-FF54-5E4B-9AEB-434BDE970BBF}"/>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2192213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477670" y="853177"/>
            <a:ext cx="11274552" cy="53086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6" name="Group 5"/>
          <p:cNvGrpSpPr/>
          <p:nvPr/>
        </p:nvGrpSpPr>
        <p:grpSpPr>
          <a:xfrm>
            <a:off x="5830501" y="5843684"/>
            <a:ext cx="5914966" cy="993046"/>
            <a:chOff x="5830501" y="5843684"/>
            <a:chExt cx="5914966" cy="993046"/>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8"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0" name="Group 9"/>
          <p:cNvGrpSpPr/>
          <p:nvPr/>
        </p:nvGrpSpPr>
        <p:grpSpPr>
          <a:xfrm>
            <a:off x="5830501" y="5843684"/>
            <a:ext cx="5914966" cy="993046"/>
            <a:chOff x="5830501" y="5843684"/>
            <a:chExt cx="5914966" cy="993046"/>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2"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3" name="Group 12">
            <a:extLst>
              <a:ext uri="{FF2B5EF4-FFF2-40B4-BE49-F238E27FC236}">
                <a16:creationId xmlns:a16="http://schemas.microsoft.com/office/drawing/2014/main" id="{49597DF9-E6C5-16C1-8158-A3B9D9C26093}"/>
              </a:ext>
            </a:extLst>
          </p:cNvPr>
          <p:cNvGrpSpPr/>
          <p:nvPr userDrawn="1"/>
        </p:nvGrpSpPr>
        <p:grpSpPr>
          <a:xfrm>
            <a:off x="5830501" y="5843684"/>
            <a:ext cx="5914966" cy="993046"/>
            <a:chOff x="5830501" y="5843684"/>
            <a:chExt cx="5914966" cy="993046"/>
          </a:xfrm>
        </p:grpSpPr>
        <p:pic>
          <p:nvPicPr>
            <p:cNvPr id="14" name="Picture 13">
              <a:extLst>
                <a:ext uri="{FF2B5EF4-FFF2-40B4-BE49-F238E27FC236}">
                  <a16:creationId xmlns:a16="http://schemas.microsoft.com/office/drawing/2014/main" id="{52A684E5-2A71-3C43-0EF3-9EB12A761D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5" name="Footer Placeholder 4">
              <a:extLst>
                <a:ext uri="{FF2B5EF4-FFF2-40B4-BE49-F238E27FC236}">
                  <a16:creationId xmlns:a16="http://schemas.microsoft.com/office/drawing/2014/main" id="{4273E9D4-1E71-7ABC-A05A-AB89B7328DCA}"/>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3239815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4" y="914400"/>
            <a:ext cx="7242111" cy="5257800"/>
          </a:xfrm>
        </p:spPr>
        <p:txBody>
          <a:bodyPr anchor="t">
            <a:normAutofit/>
          </a:bodyPr>
          <a:lstStyle>
            <a:lvl1pPr>
              <a:lnSpc>
                <a:spcPct val="100000"/>
              </a:lnSpc>
              <a:spcAft>
                <a:spcPts val="900"/>
              </a:spcAft>
              <a:defRPr sz="2400"/>
            </a:lvl1pPr>
            <a:lvl2pPr>
              <a:lnSpc>
                <a:spcPct val="100000"/>
              </a:lnSpc>
              <a:spcAft>
                <a:spcPts val="900"/>
              </a:spcAft>
              <a:defRPr sz="2400"/>
            </a:lvl2pPr>
            <a:lvl3pPr>
              <a:lnSpc>
                <a:spcPct val="100000"/>
              </a:lnSpc>
              <a:spcAft>
                <a:spcPts val="900"/>
              </a:spcAft>
              <a:defRPr sz="2400"/>
            </a:lvl3pPr>
            <a:lvl4pPr>
              <a:lnSpc>
                <a:spcPct val="100000"/>
              </a:lnSpc>
              <a:spcAft>
                <a:spcPts val="900"/>
              </a:spcAft>
              <a:defRPr sz="2400"/>
            </a:lvl4pPr>
            <a:lvl5pPr>
              <a:lnSpc>
                <a:spcPct val="100000"/>
              </a:lnSpc>
              <a:spcAft>
                <a:spcPts val="900"/>
              </a:spcAft>
              <a:defRPr sz="2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51813" y="4590288"/>
            <a:ext cx="3514564" cy="1581912"/>
          </a:xfrm>
        </p:spPr>
        <p:txBody>
          <a:bodyPr/>
          <a:lstStyle>
            <a:lvl1pPr marL="0" indent="0">
              <a:lnSpc>
                <a:spcPct val="100000"/>
              </a:lnSpc>
              <a:spcBef>
                <a:spcPts val="800"/>
              </a:spcBef>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6" name="Content Placeholder 5"/>
          <p:cNvSpPr>
            <a:spLocks noGrp="1"/>
          </p:cNvSpPr>
          <p:nvPr>
            <p:ph sz="quarter" idx="11"/>
          </p:nvPr>
        </p:nvSpPr>
        <p:spPr>
          <a:xfrm>
            <a:off x="8151812" y="914400"/>
            <a:ext cx="3514725" cy="35353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1" name="Group 10"/>
          <p:cNvGrpSpPr/>
          <p:nvPr/>
        </p:nvGrpSpPr>
        <p:grpSpPr>
          <a:xfrm>
            <a:off x="5830501" y="5843684"/>
            <a:ext cx="5914966" cy="993046"/>
            <a:chOff x="5830501" y="5843684"/>
            <a:chExt cx="5914966" cy="993046"/>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3"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8" name="Group 7"/>
          <p:cNvGrpSpPr/>
          <p:nvPr/>
        </p:nvGrpSpPr>
        <p:grpSpPr>
          <a:xfrm>
            <a:off x="5830501" y="5843684"/>
            <a:ext cx="5914966" cy="993046"/>
            <a:chOff x="5830501" y="5843684"/>
            <a:chExt cx="5914966" cy="99304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0" name="Footer Placeholder 4"/>
            <p:cNvSpPr txBox="1">
              <a:spLocks/>
            </p:cNvSpPr>
            <p:nvPr/>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grpSp>
        <p:nvGrpSpPr>
          <p:cNvPr id="14" name="Group 13">
            <a:extLst>
              <a:ext uri="{FF2B5EF4-FFF2-40B4-BE49-F238E27FC236}">
                <a16:creationId xmlns:a16="http://schemas.microsoft.com/office/drawing/2014/main" id="{34B5EF9F-428B-97EA-C3A0-DFF15AED7159}"/>
              </a:ext>
            </a:extLst>
          </p:cNvPr>
          <p:cNvGrpSpPr/>
          <p:nvPr userDrawn="1"/>
        </p:nvGrpSpPr>
        <p:grpSpPr>
          <a:xfrm>
            <a:off x="5830501" y="5843684"/>
            <a:ext cx="5914966" cy="993046"/>
            <a:chOff x="5830501" y="5843684"/>
            <a:chExt cx="5914966" cy="993046"/>
          </a:xfrm>
        </p:grpSpPr>
        <p:pic>
          <p:nvPicPr>
            <p:cNvPr id="15" name="Picture 14">
              <a:extLst>
                <a:ext uri="{FF2B5EF4-FFF2-40B4-BE49-F238E27FC236}">
                  <a16:creationId xmlns:a16="http://schemas.microsoft.com/office/drawing/2014/main" id="{CC7C1A9A-8D68-7A87-1E4C-CB69EE7076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1911" y="5843684"/>
              <a:ext cx="913556" cy="912875"/>
            </a:xfrm>
            <a:prstGeom prst="ellipse">
              <a:avLst/>
            </a:prstGeom>
            <a:solidFill>
              <a:schemeClr val="bg1"/>
            </a:solidFill>
          </p:spPr>
        </p:pic>
        <p:sp>
          <p:nvSpPr>
            <p:cNvPr id="16" name="Footer Placeholder 4">
              <a:extLst>
                <a:ext uri="{FF2B5EF4-FFF2-40B4-BE49-F238E27FC236}">
                  <a16:creationId xmlns:a16="http://schemas.microsoft.com/office/drawing/2014/main" id="{10596B4C-4A4D-7ABF-36EB-527F4263EB9A}"/>
                </a:ext>
              </a:extLst>
            </p:cNvPr>
            <p:cNvSpPr txBox="1">
              <a:spLocks/>
            </p:cNvSpPr>
            <p:nvPr userDrawn="1"/>
          </p:nvSpPr>
          <p:spPr>
            <a:xfrm>
              <a:off x="5830501" y="6634711"/>
              <a:ext cx="5078503" cy="202019"/>
            </a:xfrm>
            <a:prstGeom prst="rect">
              <a:avLst/>
            </a:prstGeom>
          </p:spPr>
          <p:txBody>
            <a:bodyPr vert="horz" lIns="91440" tIns="45720" rIns="91440" bIns="45720" rtlCol="0" anchor="ctr"/>
            <a:lstStyle>
              <a:defPPr>
                <a:defRPr lang="en-US"/>
              </a:defPPr>
              <a:lvl1pPr marL="0" algn="l" defTabSz="914400" rtl="0" eaLnBrk="1" latinLnBrk="0" hangingPunct="1">
                <a:defRPr sz="900" kern="1200" cap="all">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Wisconsin Department of Agriculture, Trade and Consumer Protection</a:t>
              </a:r>
            </a:p>
          </p:txBody>
        </p:sp>
      </p:grpSp>
    </p:spTree>
    <p:extLst>
      <p:ext uri="{BB962C8B-B14F-4D97-AF65-F5344CB8AC3E}">
        <p14:creationId xmlns:p14="http://schemas.microsoft.com/office/powerpoint/2010/main" val="3593917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DATCP Closing slide clean">
    <p:bg>
      <p:bgPr>
        <a:solidFill>
          <a:schemeClr val="bg1">
            <a:alpha val="95000"/>
          </a:schemeClr>
        </a:solidFill>
        <a:effectLst/>
      </p:bgPr>
    </p:bg>
    <p:spTree>
      <p:nvGrpSpPr>
        <p:cNvPr id="1" name=""/>
        <p:cNvGrpSpPr/>
        <p:nvPr/>
      </p:nvGrpSpPr>
      <p:grpSpPr>
        <a:xfrm>
          <a:off x="0" y="0"/>
          <a:ext cx="0" cy="0"/>
          <a:chOff x="0" y="0"/>
          <a:chExt cx="0" cy="0"/>
        </a:xfrm>
      </p:grpSpPr>
      <p:sp>
        <p:nvSpPr>
          <p:cNvPr id="2" name="Rectangle 1"/>
          <p:cNvSpPr/>
          <p:nvPr/>
        </p:nvSpPr>
        <p:spPr>
          <a:xfrm>
            <a:off x="0" y="-1"/>
            <a:ext cx="12192000" cy="1047721"/>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3839120"/>
            <a:ext cx="12192000" cy="3018879"/>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Date"/>
          <p:cNvSpPr>
            <a:spLocks noGrp="1"/>
          </p:cNvSpPr>
          <p:nvPr>
            <p:ph type="body" sz="quarter" idx="13" hasCustomPrompt="1"/>
          </p:nvPr>
        </p:nvSpPr>
        <p:spPr>
          <a:xfrm>
            <a:off x="289560" y="6307885"/>
            <a:ext cx="11612880" cy="365760"/>
          </a:xfrm>
          <a:prstGeom prst="rect">
            <a:avLst/>
          </a:prstGeom>
        </p:spPr>
        <p:txBody>
          <a:bodyPr anchor="ctr">
            <a:normAutofit/>
          </a:bodyPr>
          <a:lstStyle>
            <a:lvl1pPr marL="0" indent="0" algn="ctr" defTabSz="914377" rtl="0" eaLnBrk="1" latinLnBrk="0" hangingPunct="1">
              <a:lnSpc>
                <a:spcPct val="1000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5900" y="2238921"/>
            <a:ext cx="1600200" cy="1600200"/>
          </a:xfrm>
          <a:prstGeom prst="ellipse">
            <a:avLst/>
          </a:prstGeom>
        </p:spPr>
      </p:pic>
      <p:sp>
        <p:nvSpPr>
          <p:cNvPr id="17" name="DATCP name"/>
          <p:cNvSpPr>
            <a:spLocks noGrp="1"/>
          </p:cNvSpPr>
          <p:nvPr>
            <p:ph type="subTitle" idx="1" hasCustomPrompt="1"/>
          </p:nvPr>
        </p:nvSpPr>
        <p:spPr>
          <a:xfrm>
            <a:off x="289560" y="5894912"/>
            <a:ext cx="11612880" cy="365760"/>
          </a:xfrm>
          <a:prstGeom prst="rect">
            <a:avLst/>
          </a:prstGeom>
        </p:spPr>
        <p:txBody>
          <a:bodyPr anchor="ctr">
            <a:normAutofit/>
          </a:bodyPr>
          <a:lstStyle>
            <a:lvl1pPr marL="0" indent="0" algn="ctr">
              <a:spcBef>
                <a:spcPts val="0"/>
              </a:spcBef>
              <a:buNone/>
              <a:defRPr sz="1800" cap="all" spc="51" baseline="0">
                <a:solidFill>
                  <a:schemeClr val="accent4">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Wisconsin Department of Agriculture, Trade and Consumer Protection (DATCP)</a:t>
            </a:r>
          </a:p>
        </p:txBody>
      </p:sp>
      <p:sp>
        <p:nvSpPr>
          <p:cNvPr id="18" name="Phone/Email/Website"/>
          <p:cNvSpPr>
            <a:spLocks noGrp="1"/>
          </p:cNvSpPr>
          <p:nvPr>
            <p:ph type="body" sz="quarter" idx="15" hasCustomPrompt="1"/>
          </p:nvPr>
        </p:nvSpPr>
        <p:spPr>
          <a:xfrm>
            <a:off x="289560" y="5341898"/>
            <a:ext cx="11612880" cy="561975"/>
          </a:xfrm>
          <a:prstGeom prst="rect">
            <a:avLst/>
          </a:prstGeom>
        </p:spPr>
        <p:txBody>
          <a:bodyPr anchor="ctr">
            <a:normAutofit/>
          </a:bodyPr>
          <a:lstStyle>
            <a:lvl1pPr marL="0" marR="0" indent="0" algn="ctr" defTabSz="457189" rtl="0" eaLnBrk="1" fontAlgn="auto" latinLnBrk="0" hangingPunct="1">
              <a:lnSpc>
                <a:spcPct val="100000"/>
              </a:lnSpc>
              <a:spcBef>
                <a:spcPts val="200"/>
              </a:spcBef>
              <a:spcAft>
                <a:spcPts val="200"/>
              </a:spcAft>
              <a:buClr>
                <a:schemeClr val="accent2"/>
              </a:buClr>
              <a:buSzPct val="92000"/>
              <a:buFont typeface="Arial" panose="020B0604020202020204" pitchFamily="34" charset="0"/>
              <a:buNone/>
              <a:tabLst/>
              <a:defRPr lang="en-US" sz="2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457189" rtl="0" eaLnBrk="1" fontAlgn="auto" latinLnBrk="0" hangingPunct="1">
              <a:lnSpc>
                <a:spcPts val="2700"/>
              </a:lnSpc>
              <a:spcBef>
                <a:spcPts val="200"/>
              </a:spcBef>
              <a:spcAft>
                <a:spcPts val="200"/>
              </a:spcAft>
              <a:buClr>
                <a:schemeClr val="accent2"/>
              </a:buClr>
              <a:buSzPct val="92000"/>
              <a:buFont typeface="Arial" panose="020B0604020202020204" pitchFamily="34" charset="0"/>
              <a:buNone/>
              <a:tabLst/>
              <a:defRPr/>
            </a:pPr>
            <a:r>
              <a:rPr lang="en-US" dirty="0"/>
              <a:t>Phone – Email – Website</a:t>
            </a:r>
          </a:p>
        </p:txBody>
      </p:sp>
      <p:sp>
        <p:nvSpPr>
          <p:cNvPr id="16" name="Author/Division/Bureau"/>
          <p:cNvSpPr>
            <a:spLocks noGrp="1"/>
          </p:cNvSpPr>
          <p:nvPr>
            <p:ph type="body" sz="quarter" idx="12" hasCustomPrompt="1"/>
          </p:nvPr>
        </p:nvSpPr>
        <p:spPr>
          <a:xfrm>
            <a:off x="289560" y="4762778"/>
            <a:ext cx="11612880" cy="561975"/>
          </a:xfrm>
          <a:prstGeom prst="rect">
            <a:avLst/>
          </a:prstGeom>
        </p:spPr>
        <p:txBody>
          <a:bodyPr anchor="ctr">
            <a:normAutofit/>
          </a:bodyPr>
          <a:lstStyle>
            <a:lvl1pPr marL="0" marR="0" indent="0" algn="ctr" defTabSz="457189" rtl="0" eaLnBrk="1" fontAlgn="auto" latinLnBrk="0" hangingPunct="1">
              <a:lnSpc>
                <a:spcPct val="100000"/>
              </a:lnSpc>
              <a:spcBef>
                <a:spcPts val="200"/>
              </a:spcBef>
              <a:spcAft>
                <a:spcPts val="200"/>
              </a:spcAft>
              <a:buClr>
                <a:schemeClr val="accent2"/>
              </a:buClr>
              <a:buSzPct val="92000"/>
              <a:buFont typeface="Arial" panose="020B0604020202020204" pitchFamily="34" charset="0"/>
              <a:buNone/>
              <a:tabLst/>
              <a:defRPr lang="en-US" sz="2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457189" rtl="0" eaLnBrk="1" fontAlgn="auto" latinLnBrk="0" hangingPunct="1">
              <a:lnSpc>
                <a:spcPts val="2700"/>
              </a:lnSpc>
              <a:spcBef>
                <a:spcPts val="200"/>
              </a:spcBef>
              <a:spcAft>
                <a:spcPts val="200"/>
              </a:spcAft>
              <a:buClr>
                <a:schemeClr val="accent2"/>
              </a:buClr>
              <a:buSzPct val="92000"/>
              <a:buFont typeface="Arial" panose="020B0604020202020204" pitchFamily="34" charset="0"/>
              <a:buNone/>
              <a:tabLst/>
              <a:defRPr/>
            </a:pPr>
            <a:r>
              <a:rPr lang="en-US" dirty="0"/>
              <a:t>Program/Bureau – Division </a:t>
            </a:r>
          </a:p>
        </p:txBody>
      </p:sp>
      <p:sp>
        <p:nvSpPr>
          <p:cNvPr id="14" name="SubTitle"/>
          <p:cNvSpPr>
            <a:spLocks noGrp="1"/>
          </p:cNvSpPr>
          <p:nvPr>
            <p:ph type="body" sz="quarter" idx="11" hasCustomPrompt="1"/>
          </p:nvPr>
        </p:nvSpPr>
        <p:spPr>
          <a:xfrm>
            <a:off x="289560" y="4001861"/>
            <a:ext cx="11612880" cy="712788"/>
          </a:xfrm>
          <a:prstGeom prst="rect">
            <a:avLst/>
          </a:prstGeom>
        </p:spPr>
        <p:txBody>
          <a:bodyPr anchor="ctr">
            <a:normAutofit/>
          </a:bodyPr>
          <a:lstStyle>
            <a:lvl1pPr marL="0" indent="0">
              <a:lnSpc>
                <a:spcPct val="100000"/>
              </a:lnSpc>
              <a:buNone/>
              <a:defRPr lang="en-US" sz="3000" kern="1200" baseline="0" dirty="0" smtClean="0">
                <a:solidFill>
                  <a:schemeClr val="bg1"/>
                </a:solidFill>
                <a:latin typeface="+mn-lt"/>
                <a:ea typeface="+mn-ea"/>
                <a:cs typeface="+mn-cs"/>
              </a:defRPr>
            </a:lvl1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Presenter Name</a:t>
            </a:r>
          </a:p>
        </p:txBody>
      </p:sp>
      <p:sp>
        <p:nvSpPr>
          <p:cNvPr id="12" name="Title"/>
          <p:cNvSpPr>
            <a:spLocks noGrp="1"/>
          </p:cNvSpPr>
          <p:nvPr>
            <p:ph type="body" sz="quarter" idx="10" hasCustomPrompt="1"/>
          </p:nvPr>
        </p:nvSpPr>
        <p:spPr>
          <a:xfrm>
            <a:off x="289720" y="292100"/>
            <a:ext cx="11612563" cy="731520"/>
          </a:xfrm>
          <a:prstGeom prst="rect">
            <a:avLst/>
          </a:prstGeom>
        </p:spPr>
        <p:txBody>
          <a:bodyPr anchor="ctr">
            <a:normAutofit/>
          </a:bodyPr>
          <a:lstStyle>
            <a:lvl1pPr marL="0" indent="0">
              <a:lnSpc>
                <a:spcPts val="3500"/>
              </a:lnSpc>
              <a:spcBef>
                <a:spcPts val="200"/>
              </a:spcBef>
              <a:spcAft>
                <a:spcPts val="200"/>
              </a:spcAft>
              <a:buNone/>
              <a:defRPr lang="en-US" sz="4400" kern="1200" baseline="0" dirty="0" smtClean="0">
                <a:solidFill>
                  <a:schemeClr val="accent5">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Thank You!</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5900" y="2238921"/>
            <a:ext cx="1600200" cy="1600200"/>
          </a:xfrm>
          <a:prstGeom prst="ellipse">
            <a:avLst/>
          </a:prstGeom>
        </p:spPr>
      </p:pic>
      <p:sp>
        <p:nvSpPr>
          <p:cNvPr id="13" name="Rectangle 12">
            <a:extLst>
              <a:ext uri="{FF2B5EF4-FFF2-40B4-BE49-F238E27FC236}">
                <a16:creationId xmlns:a16="http://schemas.microsoft.com/office/drawing/2014/main" id="{5DE267E8-5417-9AEE-1220-015F687F45B1}"/>
              </a:ext>
            </a:extLst>
          </p:cNvPr>
          <p:cNvSpPr/>
          <p:nvPr userDrawn="1"/>
        </p:nvSpPr>
        <p:spPr>
          <a:xfrm>
            <a:off x="0" y="-1"/>
            <a:ext cx="12192000" cy="1047721"/>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E8AD3413-D20B-617A-9AE9-31A36E0910BC}"/>
              </a:ext>
            </a:extLst>
          </p:cNvPr>
          <p:cNvSpPr/>
          <p:nvPr userDrawn="1"/>
        </p:nvSpPr>
        <p:spPr>
          <a:xfrm>
            <a:off x="0" y="3839121"/>
            <a:ext cx="12192000" cy="3234620"/>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1" name="Picture 20">
            <a:extLst>
              <a:ext uri="{FF2B5EF4-FFF2-40B4-BE49-F238E27FC236}">
                <a16:creationId xmlns:a16="http://schemas.microsoft.com/office/drawing/2014/main" id="{C79E71CA-73BD-4E89-13E8-6AFA9A52A1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5900" y="2238921"/>
            <a:ext cx="1600200" cy="1600200"/>
          </a:xfrm>
          <a:prstGeom prst="ellipse">
            <a:avLst/>
          </a:prstGeom>
        </p:spPr>
      </p:pic>
    </p:spTree>
    <p:extLst>
      <p:ext uri="{BB962C8B-B14F-4D97-AF65-F5344CB8AC3E}">
        <p14:creationId xmlns:p14="http://schemas.microsoft.com/office/powerpoint/2010/main" val="3665560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DATCP Closing slide">
    <p:bg>
      <p:bgPr>
        <a:solidFill>
          <a:schemeClr val="bg1">
            <a:alpha val="9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3" y="946377"/>
            <a:ext cx="12195777" cy="2506605"/>
          </a:xfrm>
          <a:prstGeom prst="rect">
            <a:avLst/>
          </a:prstGeom>
        </p:spPr>
      </p:pic>
      <p:sp>
        <p:nvSpPr>
          <p:cNvPr id="2" name="Rectangle 1"/>
          <p:cNvSpPr/>
          <p:nvPr/>
        </p:nvSpPr>
        <p:spPr>
          <a:xfrm>
            <a:off x="0" y="-30685"/>
            <a:ext cx="12192000" cy="1047721"/>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3452984"/>
            <a:ext cx="12192000" cy="3404413"/>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Date"/>
          <p:cNvSpPr>
            <a:spLocks noGrp="1"/>
          </p:cNvSpPr>
          <p:nvPr>
            <p:ph type="body" sz="quarter" idx="13" hasCustomPrompt="1"/>
          </p:nvPr>
        </p:nvSpPr>
        <p:spPr>
          <a:xfrm>
            <a:off x="289560" y="6307885"/>
            <a:ext cx="11612880" cy="365760"/>
          </a:xfrm>
          <a:prstGeom prst="rect">
            <a:avLst/>
          </a:prstGeom>
        </p:spPr>
        <p:txBody>
          <a:bodyPr anchor="ctr">
            <a:normAutofit/>
          </a:bodyPr>
          <a:lstStyle>
            <a:lvl1pPr marL="0" indent="0" algn="ctr" defTabSz="914377" rtl="0" eaLnBrk="1" latinLnBrk="0" hangingPunct="1">
              <a:lnSpc>
                <a:spcPct val="1000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sp>
        <p:nvSpPr>
          <p:cNvPr id="17" name="DATCP name"/>
          <p:cNvSpPr>
            <a:spLocks noGrp="1"/>
          </p:cNvSpPr>
          <p:nvPr>
            <p:ph type="subTitle" idx="1" hasCustomPrompt="1"/>
          </p:nvPr>
        </p:nvSpPr>
        <p:spPr>
          <a:xfrm>
            <a:off x="289560" y="5894912"/>
            <a:ext cx="11612880" cy="365760"/>
          </a:xfrm>
          <a:prstGeom prst="rect">
            <a:avLst/>
          </a:prstGeom>
        </p:spPr>
        <p:txBody>
          <a:bodyPr anchor="ctr">
            <a:normAutofit/>
          </a:bodyPr>
          <a:lstStyle>
            <a:lvl1pPr marL="0" indent="0" algn="ctr">
              <a:spcBef>
                <a:spcPts val="0"/>
              </a:spcBef>
              <a:buNone/>
              <a:defRPr sz="1800" cap="all" spc="51" baseline="0">
                <a:solidFill>
                  <a:schemeClr val="accent4">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Wisconsin Department of Agriculture, Trade and Consumer Protection (DATCP)</a:t>
            </a:r>
          </a:p>
        </p:txBody>
      </p:sp>
      <p:sp>
        <p:nvSpPr>
          <p:cNvPr id="18" name="Phone/Email/Website"/>
          <p:cNvSpPr>
            <a:spLocks noGrp="1"/>
          </p:cNvSpPr>
          <p:nvPr>
            <p:ph type="body" sz="quarter" idx="15" hasCustomPrompt="1"/>
          </p:nvPr>
        </p:nvSpPr>
        <p:spPr>
          <a:xfrm>
            <a:off x="289560" y="5341898"/>
            <a:ext cx="11612880" cy="561975"/>
          </a:xfrm>
          <a:prstGeom prst="rect">
            <a:avLst/>
          </a:prstGeom>
        </p:spPr>
        <p:txBody>
          <a:bodyPr anchor="ctr">
            <a:normAutofit/>
          </a:bodyPr>
          <a:lstStyle>
            <a:lvl1pPr marL="0" marR="0" indent="0" algn="ctr" defTabSz="457189" rtl="0" eaLnBrk="1" fontAlgn="auto" latinLnBrk="0" hangingPunct="1">
              <a:lnSpc>
                <a:spcPct val="150000"/>
              </a:lnSpc>
              <a:spcBef>
                <a:spcPts val="200"/>
              </a:spcBef>
              <a:spcAft>
                <a:spcPts val="200"/>
              </a:spcAft>
              <a:buClr>
                <a:schemeClr val="accent2"/>
              </a:buClr>
              <a:buSzPct val="92000"/>
              <a:buFont typeface="Arial" panose="020B0604020202020204" pitchFamily="34" charset="0"/>
              <a:buNone/>
              <a:tabLst/>
              <a:defRPr lang="en-US" sz="2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457189" rtl="0" eaLnBrk="1" fontAlgn="auto" latinLnBrk="0" hangingPunct="1">
              <a:lnSpc>
                <a:spcPts val="2700"/>
              </a:lnSpc>
              <a:spcBef>
                <a:spcPts val="200"/>
              </a:spcBef>
              <a:spcAft>
                <a:spcPts val="200"/>
              </a:spcAft>
              <a:buClr>
                <a:schemeClr val="accent2"/>
              </a:buClr>
              <a:buSzPct val="92000"/>
              <a:buFont typeface="Arial" panose="020B0604020202020204" pitchFamily="34" charset="0"/>
              <a:buNone/>
              <a:tabLst/>
              <a:defRPr/>
            </a:pPr>
            <a:r>
              <a:rPr lang="en-US" dirty="0"/>
              <a:t>Phone – Email – Website</a:t>
            </a:r>
          </a:p>
        </p:txBody>
      </p:sp>
      <p:sp>
        <p:nvSpPr>
          <p:cNvPr id="16" name="Author/Division/Bureau"/>
          <p:cNvSpPr>
            <a:spLocks noGrp="1"/>
          </p:cNvSpPr>
          <p:nvPr>
            <p:ph type="body" sz="quarter" idx="12" hasCustomPrompt="1"/>
          </p:nvPr>
        </p:nvSpPr>
        <p:spPr>
          <a:xfrm>
            <a:off x="289560" y="4762778"/>
            <a:ext cx="11612880" cy="561975"/>
          </a:xfrm>
          <a:prstGeom prst="rect">
            <a:avLst/>
          </a:prstGeom>
        </p:spPr>
        <p:txBody>
          <a:bodyPr anchor="ctr">
            <a:normAutofit/>
          </a:bodyPr>
          <a:lstStyle>
            <a:lvl1pPr marL="0" marR="0" indent="0" algn="ctr" defTabSz="457189" rtl="0" eaLnBrk="1" fontAlgn="auto" latinLnBrk="0" hangingPunct="1">
              <a:lnSpc>
                <a:spcPct val="100000"/>
              </a:lnSpc>
              <a:spcBef>
                <a:spcPts val="200"/>
              </a:spcBef>
              <a:spcAft>
                <a:spcPts val="200"/>
              </a:spcAft>
              <a:buClr>
                <a:schemeClr val="accent2"/>
              </a:buClr>
              <a:buSzPct val="92000"/>
              <a:buFont typeface="Arial" panose="020B0604020202020204" pitchFamily="34" charset="0"/>
              <a:buNone/>
              <a:tabLst/>
              <a:defRPr lang="en-US" sz="2400" kern="1200" baseline="0" dirty="0" smtClean="0">
                <a:solidFill>
                  <a:schemeClr val="tx2">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457189" rtl="0" eaLnBrk="1" fontAlgn="auto" latinLnBrk="0" hangingPunct="1">
              <a:lnSpc>
                <a:spcPts val="2700"/>
              </a:lnSpc>
              <a:spcBef>
                <a:spcPts val="200"/>
              </a:spcBef>
              <a:spcAft>
                <a:spcPts val="200"/>
              </a:spcAft>
              <a:buClr>
                <a:schemeClr val="accent2"/>
              </a:buClr>
              <a:buSzPct val="92000"/>
              <a:buFont typeface="Arial" panose="020B0604020202020204" pitchFamily="34" charset="0"/>
              <a:buNone/>
              <a:tabLst/>
              <a:defRPr/>
            </a:pPr>
            <a:r>
              <a:rPr lang="en-US" dirty="0"/>
              <a:t>Program/Bureau – Division </a:t>
            </a:r>
          </a:p>
        </p:txBody>
      </p:sp>
      <p:sp>
        <p:nvSpPr>
          <p:cNvPr id="14" name="SubTitle"/>
          <p:cNvSpPr>
            <a:spLocks noGrp="1"/>
          </p:cNvSpPr>
          <p:nvPr>
            <p:ph type="body" sz="quarter" idx="11" hasCustomPrompt="1"/>
          </p:nvPr>
        </p:nvSpPr>
        <p:spPr>
          <a:xfrm>
            <a:off x="289560" y="4005579"/>
            <a:ext cx="11612880" cy="712788"/>
          </a:xfrm>
          <a:prstGeom prst="rect">
            <a:avLst/>
          </a:prstGeom>
        </p:spPr>
        <p:txBody>
          <a:bodyPr anchor="ctr">
            <a:normAutofit/>
          </a:bodyPr>
          <a:lstStyle>
            <a:lvl1pPr marL="0" indent="0">
              <a:lnSpc>
                <a:spcPct val="100000"/>
              </a:lnSpc>
              <a:buNone/>
              <a:defRPr lang="en-US" sz="3000" kern="1200" baseline="0" dirty="0" smtClean="0">
                <a:solidFill>
                  <a:schemeClr val="bg1"/>
                </a:solidFill>
                <a:latin typeface="+mn-lt"/>
                <a:ea typeface="+mn-ea"/>
                <a:cs typeface="+mn-cs"/>
              </a:defRPr>
            </a:lvl1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Presenter Name</a:t>
            </a:r>
          </a:p>
        </p:txBody>
      </p:sp>
      <p:sp>
        <p:nvSpPr>
          <p:cNvPr id="12" name="Title"/>
          <p:cNvSpPr>
            <a:spLocks noGrp="1"/>
          </p:cNvSpPr>
          <p:nvPr>
            <p:ph type="body" sz="quarter" idx="10" hasCustomPrompt="1"/>
          </p:nvPr>
        </p:nvSpPr>
        <p:spPr>
          <a:xfrm>
            <a:off x="289720" y="292100"/>
            <a:ext cx="11612563" cy="731520"/>
          </a:xfrm>
          <a:prstGeom prst="rect">
            <a:avLst/>
          </a:prstGeom>
        </p:spPr>
        <p:txBody>
          <a:bodyPr anchor="ctr">
            <a:normAutofit/>
          </a:bodyPr>
          <a:lstStyle>
            <a:lvl1pPr marL="0" marR="0" indent="0" algn="ctr" defTabSz="914377" rtl="0" eaLnBrk="1" fontAlgn="auto" latinLnBrk="0" hangingPunct="1">
              <a:lnSpc>
                <a:spcPts val="3300"/>
              </a:lnSpc>
              <a:spcBef>
                <a:spcPts val="200"/>
              </a:spcBef>
              <a:spcAft>
                <a:spcPts val="200"/>
              </a:spcAft>
              <a:buClr>
                <a:schemeClr val="accent2"/>
              </a:buClr>
              <a:buSzPct val="92000"/>
              <a:buFont typeface="Arial" panose="020B0604020202020204" pitchFamily="34" charset="0"/>
              <a:buNone/>
              <a:tabLst/>
              <a:defRPr lang="en-US" sz="4400" kern="1200" baseline="0" dirty="0" smtClean="0">
                <a:solidFill>
                  <a:schemeClr val="accent5">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914377" rtl="0" eaLnBrk="1" fontAlgn="auto" latinLnBrk="0" hangingPunct="1">
              <a:lnSpc>
                <a:spcPts val="3300"/>
              </a:lnSpc>
              <a:spcBef>
                <a:spcPts val="200"/>
              </a:spcBef>
              <a:spcAft>
                <a:spcPts val="200"/>
              </a:spcAft>
              <a:buClr>
                <a:schemeClr val="accent2"/>
              </a:buClr>
              <a:buSzPct val="92000"/>
              <a:buFont typeface="Arial" panose="020B0604020202020204" pitchFamily="34" charset="0"/>
              <a:buNone/>
              <a:tabLst/>
              <a:defRPr/>
            </a:pPr>
            <a:r>
              <a:rPr lang="en-US" dirty="0"/>
              <a:t>Thank You!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7394" y="2622581"/>
            <a:ext cx="1371600" cy="1371600"/>
          </a:xfrm>
          <a:prstGeom prst="ellipse">
            <a:avLst/>
          </a:prstGeom>
        </p:spPr>
      </p:pic>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3" y="946377"/>
            <a:ext cx="12195777" cy="2506605"/>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7394" y="2622581"/>
            <a:ext cx="1371600" cy="1371600"/>
          </a:xfrm>
          <a:prstGeom prst="ellipse">
            <a:avLst/>
          </a:prstGeom>
        </p:spPr>
      </p:pic>
      <p:pic>
        <p:nvPicPr>
          <p:cNvPr id="15" name="Picture 14">
            <a:extLst>
              <a:ext uri="{FF2B5EF4-FFF2-40B4-BE49-F238E27FC236}">
                <a16:creationId xmlns:a16="http://schemas.microsoft.com/office/drawing/2014/main" id="{29360073-8CE2-479B-87BF-8E97618990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23" y="946377"/>
            <a:ext cx="12195777" cy="2506605"/>
          </a:xfrm>
          <a:prstGeom prst="rect">
            <a:avLst/>
          </a:prstGeom>
        </p:spPr>
      </p:pic>
      <p:sp>
        <p:nvSpPr>
          <p:cNvPr id="20" name="Rectangle 19">
            <a:extLst>
              <a:ext uri="{FF2B5EF4-FFF2-40B4-BE49-F238E27FC236}">
                <a16:creationId xmlns:a16="http://schemas.microsoft.com/office/drawing/2014/main" id="{7BA639E7-68A8-1D53-24FE-25C454263FBF}"/>
              </a:ext>
            </a:extLst>
          </p:cNvPr>
          <p:cNvSpPr/>
          <p:nvPr userDrawn="1"/>
        </p:nvSpPr>
        <p:spPr>
          <a:xfrm>
            <a:off x="0" y="-30685"/>
            <a:ext cx="12192000" cy="1047721"/>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D02CAFC-4FBD-6C85-7B00-EDDD762A34B7}"/>
              </a:ext>
            </a:extLst>
          </p:cNvPr>
          <p:cNvSpPr/>
          <p:nvPr userDrawn="1"/>
        </p:nvSpPr>
        <p:spPr>
          <a:xfrm>
            <a:off x="-4023" y="3453587"/>
            <a:ext cx="12192000" cy="3404413"/>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3" name="Picture 22">
            <a:extLst>
              <a:ext uri="{FF2B5EF4-FFF2-40B4-BE49-F238E27FC236}">
                <a16:creationId xmlns:a16="http://schemas.microsoft.com/office/drawing/2014/main" id="{6248B556-F9E1-B487-27BC-9D850BDCC7D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17394" y="2622581"/>
            <a:ext cx="1371600" cy="1371600"/>
          </a:xfrm>
          <a:prstGeom prst="ellipse">
            <a:avLst/>
          </a:prstGeom>
        </p:spPr>
      </p:pic>
    </p:spTree>
    <p:extLst>
      <p:ext uri="{BB962C8B-B14F-4D97-AF65-F5344CB8AC3E}">
        <p14:creationId xmlns:p14="http://schemas.microsoft.com/office/powerpoint/2010/main" val="131047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_DATCP Closing slide">
    <p:bg>
      <p:bgPr>
        <a:solidFill>
          <a:schemeClr val="bg1">
            <a:alpha val="95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23" y="946377"/>
            <a:ext cx="12195777" cy="2506605"/>
          </a:xfrm>
          <a:prstGeom prst="rect">
            <a:avLst/>
          </a:prstGeom>
        </p:spPr>
      </p:pic>
      <p:sp>
        <p:nvSpPr>
          <p:cNvPr id="2" name="Rectangle 1"/>
          <p:cNvSpPr/>
          <p:nvPr/>
        </p:nvSpPr>
        <p:spPr>
          <a:xfrm>
            <a:off x="0" y="-30685"/>
            <a:ext cx="12192000" cy="1047721"/>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3452984"/>
            <a:ext cx="12192000" cy="3404413"/>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Date"/>
          <p:cNvSpPr>
            <a:spLocks noGrp="1"/>
          </p:cNvSpPr>
          <p:nvPr>
            <p:ph type="body" sz="quarter" idx="13" hasCustomPrompt="1"/>
          </p:nvPr>
        </p:nvSpPr>
        <p:spPr>
          <a:xfrm>
            <a:off x="289560" y="6307885"/>
            <a:ext cx="11612880" cy="365760"/>
          </a:xfrm>
          <a:prstGeom prst="rect">
            <a:avLst/>
          </a:prstGeom>
        </p:spPr>
        <p:txBody>
          <a:bodyPr anchor="ctr">
            <a:normAutofit/>
          </a:bodyPr>
          <a:lstStyle>
            <a:lvl1pPr marL="0" indent="0" algn="ctr" defTabSz="914377" rtl="0" eaLnBrk="1" latinLnBrk="0" hangingPunct="1">
              <a:lnSpc>
                <a:spcPct val="1000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sp>
        <p:nvSpPr>
          <p:cNvPr id="17" name="DATCP name"/>
          <p:cNvSpPr>
            <a:spLocks noGrp="1"/>
          </p:cNvSpPr>
          <p:nvPr>
            <p:ph type="subTitle" idx="1" hasCustomPrompt="1"/>
          </p:nvPr>
        </p:nvSpPr>
        <p:spPr>
          <a:xfrm>
            <a:off x="289560" y="5894912"/>
            <a:ext cx="11612880" cy="365760"/>
          </a:xfrm>
          <a:prstGeom prst="rect">
            <a:avLst/>
          </a:prstGeom>
        </p:spPr>
        <p:txBody>
          <a:bodyPr anchor="ctr">
            <a:normAutofit/>
          </a:bodyPr>
          <a:lstStyle>
            <a:lvl1pPr marL="0" indent="0" algn="ctr">
              <a:spcBef>
                <a:spcPts val="0"/>
              </a:spcBef>
              <a:buNone/>
              <a:defRPr sz="1800" cap="all" spc="51" baseline="0">
                <a:solidFill>
                  <a:schemeClr val="accent4">
                    <a:lumMod val="20000"/>
                    <a:lumOff val="80000"/>
                  </a:schemeClr>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Wisconsin Department of Agriculture, Trade and Consumer Protection (DATCP)</a:t>
            </a:r>
          </a:p>
        </p:txBody>
      </p:sp>
      <p:sp>
        <p:nvSpPr>
          <p:cNvPr id="18" name="Phone/Email/Website"/>
          <p:cNvSpPr>
            <a:spLocks noGrp="1"/>
          </p:cNvSpPr>
          <p:nvPr>
            <p:ph type="body" sz="quarter" idx="15" hasCustomPrompt="1"/>
          </p:nvPr>
        </p:nvSpPr>
        <p:spPr>
          <a:xfrm>
            <a:off x="289560" y="5341898"/>
            <a:ext cx="11612880" cy="561975"/>
          </a:xfrm>
          <a:prstGeom prst="rect">
            <a:avLst/>
          </a:prstGeom>
        </p:spPr>
        <p:txBody>
          <a:bodyPr anchor="ctr">
            <a:normAutofit/>
          </a:bodyPr>
          <a:lstStyle>
            <a:lvl1pPr marL="457200" marR="0" indent="-457200" algn="ctr" defTabSz="457189" rtl="0" eaLnBrk="1" fontAlgn="auto" latinLnBrk="0" hangingPunct="1">
              <a:lnSpc>
                <a:spcPct val="100000"/>
              </a:lnSpc>
              <a:spcBef>
                <a:spcPts val="200"/>
              </a:spcBef>
              <a:spcAft>
                <a:spcPts val="200"/>
              </a:spcAft>
              <a:buClr>
                <a:schemeClr val="accent2"/>
              </a:buClr>
              <a:buSzPct val="92000"/>
              <a:buFont typeface="+mj-lt"/>
              <a:buAutoNum type="arabicPeriod"/>
              <a:tabLst/>
              <a:defRPr lang="en-US" sz="2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457189" rtl="0" eaLnBrk="1" fontAlgn="auto" latinLnBrk="0" hangingPunct="1">
              <a:lnSpc>
                <a:spcPts val="2700"/>
              </a:lnSpc>
              <a:spcBef>
                <a:spcPts val="200"/>
              </a:spcBef>
              <a:spcAft>
                <a:spcPts val="200"/>
              </a:spcAft>
              <a:buClr>
                <a:schemeClr val="accent2"/>
              </a:buClr>
              <a:buSzPct val="92000"/>
              <a:buFont typeface="Arial" panose="020B0604020202020204" pitchFamily="34" charset="0"/>
              <a:buNone/>
              <a:tabLst/>
              <a:defRPr/>
            </a:pPr>
            <a:r>
              <a:rPr lang="en-US" dirty="0"/>
              <a:t>Phone – Email – Website</a:t>
            </a:r>
          </a:p>
        </p:txBody>
      </p:sp>
      <p:sp>
        <p:nvSpPr>
          <p:cNvPr id="16" name="Author/Division/Bureau"/>
          <p:cNvSpPr>
            <a:spLocks noGrp="1"/>
          </p:cNvSpPr>
          <p:nvPr>
            <p:ph type="body" sz="quarter" idx="12" hasCustomPrompt="1"/>
          </p:nvPr>
        </p:nvSpPr>
        <p:spPr>
          <a:xfrm>
            <a:off x="289560" y="4762778"/>
            <a:ext cx="11612880" cy="561975"/>
          </a:xfrm>
          <a:prstGeom prst="rect">
            <a:avLst/>
          </a:prstGeom>
        </p:spPr>
        <p:txBody>
          <a:bodyPr anchor="ctr">
            <a:normAutofit/>
          </a:bodyPr>
          <a:lstStyle>
            <a:lvl1pPr marL="0" marR="0" indent="0" algn="ctr" defTabSz="457189" rtl="0" eaLnBrk="1" fontAlgn="auto" latinLnBrk="0" hangingPunct="1">
              <a:lnSpc>
                <a:spcPct val="100000"/>
              </a:lnSpc>
              <a:spcBef>
                <a:spcPts val="200"/>
              </a:spcBef>
              <a:spcAft>
                <a:spcPts val="200"/>
              </a:spcAft>
              <a:buClr>
                <a:schemeClr val="accent2"/>
              </a:buClr>
              <a:buSzPct val="92000"/>
              <a:buFont typeface="Arial" panose="020B0604020202020204" pitchFamily="34" charset="0"/>
              <a:buNone/>
              <a:tabLst/>
              <a:defRPr lang="en-US" sz="2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marR="0" lvl="0" indent="0" algn="ctr" defTabSz="457189" rtl="0" eaLnBrk="1" fontAlgn="auto" latinLnBrk="0" hangingPunct="1">
              <a:lnSpc>
                <a:spcPts val="2700"/>
              </a:lnSpc>
              <a:spcBef>
                <a:spcPts val="200"/>
              </a:spcBef>
              <a:spcAft>
                <a:spcPts val="200"/>
              </a:spcAft>
              <a:buClr>
                <a:schemeClr val="accent2"/>
              </a:buClr>
              <a:buSzPct val="92000"/>
              <a:buFont typeface="Arial" panose="020B0604020202020204" pitchFamily="34" charset="0"/>
              <a:buNone/>
              <a:tabLst/>
              <a:defRPr/>
            </a:pPr>
            <a:r>
              <a:rPr lang="en-US" dirty="0"/>
              <a:t>Program/Bureau – Division </a:t>
            </a:r>
          </a:p>
        </p:txBody>
      </p:sp>
      <p:sp>
        <p:nvSpPr>
          <p:cNvPr id="14" name="SubTitle"/>
          <p:cNvSpPr>
            <a:spLocks noGrp="1"/>
          </p:cNvSpPr>
          <p:nvPr>
            <p:ph type="body" sz="quarter" idx="11" hasCustomPrompt="1"/>
          </p:nvPr>
        </p:nvSpPr>
        <p:spPr>
          <a:xfrm>
            <a:off x="289560" y="4005579"/>
            <a:ext cx="11612880" cy="712788"/>
          </a:xfrm>
          <a:prstGeom prst="rect">
            <a:avLst/>
          </a:prstGeom>
        </p:spPr>
        <p:txBody>
          <a:bodyPr anchor="ctr">
            <a:normAutofit/>
          </a:bodyPr>
          <a:lstStyle>
            <a:lvl1pPr marL="0" indent="0">
              <a:lnSpc>
                <a:spcPct val="100000"/>
              </a:lnSpc>
              <a:buNone/>
              <a:defRPr lang="en-US" sz="3000" kern="1200" baseline="0" dirty="0" smtClean="0">
                <a:solidFill>
                  <a:schemeClr val="bg1"/>
                </a:solidFill>
                <a:latin typeface="+mn-lt"/>
                <a:ea typeface="+mn-ea"/>
                <a:cs typeface="+mn-cs"/>
              </a:defRPr>
            </a:lvl1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Presenter Name</a:t>
            </a:r>
          </a:p>
        </p:txBody>
      </p:sp>
      <p:sp>
        <p:nvSpPr>
          <p:cNvPr id="12" name="Title"/>
          <p:cNvSpPr>
            <a:spLocks noGrp="1"/>
          </p:cNvSpPr>
          <p:nvPr>
            <p:ph type="body" sz="quarter" idx="10" hasCustomPrompt="1"/>
          </p:nvPr>
        </p:nvSpPr>
        <p:spPr>
          <a:xfrm>
            <a:off x="289720" y="292100"/>
            <a:ext cx="11612563" cy="731520"/>
          </a:xfrm>
          <a:prstGeom prst="rect">
            <a:avLst/>
          </a:prstGeom>
        </p:spPr>
        <p:txBody>
          <a:bodyPr anchor="ctr">
            <a:normAutofit/>
          </a:bodyPr>
          <a:lstStyle>
            <a:lvl1pPr marL="0" indent="0" algn="ctr" defTabSz="914377" rtl="0" eaLnBrk="1" latinLnBrk="0" hangingPunct="1">
              <a:lnSpc>
                <a:spcPts val="3300"/>
              </a:lnSpc>
              <a:spcBef>
                <a:spcPts val="200"/>
              </a:spcBef>
              <a:spcAft>
                <a:spcPts val="200"/>
              </a:spcAft>
              <a:buFont typeface="Arial" panose="020B0604020202020204" pitchFamily="34" charset="0"/>
              <a:buNone/>
              <a:defRPr lang="en-US" sz="4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Thank You!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7394" y="2622581"/>
            <a:ext cx="1371600" cy="1371600"/>
          </a:xfrm>
          <a:prstGeom prst="ellipse">
            <a:avLst/>
          </a:prstGeom>
        </p:spPr>
      </p:pic>
      <p:pic>
        <p:nvPicPr>
          <p:cNvPr id="13" name="Picture 12"/>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23" y="946377"/>
            <a:ext cx="12195777" cy="2506605"/>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8065" y="2605436"/>
            <a:ext cx="1371600" cy="1371600"/>
          </a:xfrm>
          <a:prstGeom prst="ellipse">
            <a:avLst/>
          </a:prstGeom>
        </p:spPr>
      </p:pic>
      <p:pic>
        <p:nvPicPr>
          <p:cNvPr id="15" name="Picture 14">
            <a:extLst>
              <a:ext uri="{FF2B5EF4-FFF2-40B4-BE49-F238E27FC236}">
                <a16:creationId xmlns:a16="http://schemas.microsoft.com/office/drawing/2014/main" id="{02CD026D-F3EC-0990-F97E-B6064B0CAF26}"/>
              </a:ext>
            </a:extLst>
          </p:cNvPr>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023" y="946377"/>
            <a:ext cx="12195777" cy="2506605"/>
          </a:xfrm>
          <a:prstGeom prst="rect">
            <a:avLst/>
          </a:prstGeom>
        </p:spPr>
      </p:pic>
      <p:sp>
        <p:nvSpPr>
          <p:cNvPr id="20" name="Rectangle 19">
            <a:extLst>
              <a:ext uri="{FF2B5EF4-FFF2-40B4-BE49-F238E27FC236}">
                <a16:creationId xmlns:a16="http://schemas.microsoft.com/office/drawing/2014/main" id="{5EEBF1E3-9841-B8F8-D53D-ED73C0870BF9}"/>
              </a:ext>
            </a:extLst>
          </p:cNvPr>
          <p:cNvSpPr/>
          <p:nvPr userDrawn="1"/>
        </p:nvSpPr>
        <p:spPr>
          <a:xfrm>
            <a:off x="0" y="-24101"/>
            <a:ext cx="12192000" cy="1047721"/>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A2F4F2D7-B0F9-DA0D-6F00-9536E3595853}"/>
              </a:ext>
            </a:extLst>
          </p:cNvPr>
          <p:cNvSpPr/>
          <p:nvPr userDrawn="1"/>
        </p:nvSpPr>
        <p:spPr>
          <a:xfrm>
            <a:off x="0" y="3452984"/>
            <a:ext cx="12192000" cy="3404413"/>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3" name="Picture 22">
            <a:extLst>
              <a:ext uri="{FF2B5EF4-FFF2-40B4-BE49-F238E27FC236}">
                <a16:creationId xmlns:a16="http://schemas.microsoft.com/office/drawing/2014/main" id="{8B417B66-3C4C-7741-9214-0511A4BB53C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17394" y="2622581"/>
            <a:ext cx="1371600" cy="1371600"/>
          </a:xfrm>
          <a:prstGeom prst="ellipse">
            <a:avLst/>
          </a:prstGeom>
        </p:spPr>
      </p:pic>
    </p:spTree>
    <p:extLst>
      <p:ext uri="{BB962C8B-B14F-4D97-AF65-F5344CB8AC3E}">
        <p14:creationId xmlns:p14="http://schemas.microsoft.com/office/powerpoint/2010/main" val="3007707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ATCP Title slide 2 - 1 picture">
    <p:spTree>
      <p:nvGrpSpPr>
        <p:cNvPr id="1" name=""/>
        <p:cNvGrpSpPr/>
        <p:nvPr/>
      </p:nvGrpSpPr>
      <p:grpSpPr>
        <a:xfrm>
          <a:off x="0" y="0"/>
          <a:ext cx="0" cy="0"/>
          <a:chOff x="0" y="0"/>
          <a:chExt cx="0" cy="0"/>
        </a:xfrm>
      </p:grpSpPr>
      <p:sp>
        <p:nvSpPr>
          <p:cNvPr id="8" name="Picture"/>
          <p:cNvSpPr>
            <a:spLocks noGrp="1"/>
          </p:cNvSpPr>
          <p:nvPr>
            <p:ph type="pic" sz="quarter" idx="14"/>
          </p:nvPr>
        </p:nvSpPr>
        <p:spPr>
          <a:xfrm>
            <a:off x="0" y="0"/>
            <a:ext cx="12192000" cy="4231672"/>
          </a:xfrm>
          <a:prstGeom prst="rect">
            <a:avLst/>
          </a:prstGeom>
        </p:spPr>
        <p:txBody>
          <a:bodyPr anchor="ctr"/>
          <a:lstStyle>
            <a:lvl1pPr marL="0" indent="0" algn="ctr">
              <a:buNone/>
              <a:defRPr/>
            </a:lvl1pPr>
          </a:lstStyle>
          <a:p>
            <a:endParaRPr lang="en-US" dirty="0"/>
          </a:p>
        </p:txBody>
      </p:sp>
      <p:sp>
        <p:nvSpPr>
          <p:cNvPr id="3" name="Date"/>
          <p:cNvSpPr>
            <a:spLocks noGrp="1"/>
          </p:cNvSpPr>
          <p:nvPr>
            <p:ph type="body" sz="quarter" idx="13" hasCustomPrompt="1"/>
          </p:nvPr>
        </p:nvSpPr>
        <p:spPr>
          <a:xfrm>
            <a:off x="289560" y="6307885"/>
            <a:ext cx="11612880" cy="365760"/>
          </a:xfrm>
          <a:prstGeom prst="rect">
            <a:avLst/>
          </a:prstGeom>
        </p:spPr>
        <p:txBody>
          <a:bodyPr>
            <a:normAutofit/>
          </a:bodyPr>
          <a:lstStyle>
            <a:lvl1pPr marL="0" indent="0" algn="ctr" defTabSz="914377" rtl="0" eaLnBrk="1" latinLnBrk="0" hangingPunct="1">
              <a:lnSpc>
                <a:spcPts val="1900"/>
              </a:lnSpc>
              <a:spcBef>
                <a:spcPts val="300"/>
              </a:spcBef>
              <a:spcAft>
                <a:spcPts val="300"/>
              </a:spcAft>
              <a:buFont typeface="Arial" panose="020B0604020202020204" pitchFamily="34" charset="0"/>
              <a:buNone/>
              <a:defRPr lang="en-US" sz="1600" kern="1200" dirty="0" smtClean="0">
                <a:solidFill>
                  <a:schemeClr val="accent1">
                    <a:lumMod val="20000"/>
                    <a:lumOff val="80000"/>
                  </a:schemeClr>
                </a:solidFill>
                <a:latin typeface="+mn-lt"/>
                <a:ea typeface="+mn-ea"/>
                <a:cs typeface="+mn-cs"/>
              </a:defRPr>
            </a:lvl1pPr>
          </a:lstStyle>
          <a:p>
            <a:pPr lvl="0"/>
            <a:r>
              <a:rPr lang="en-US" dirty="0"/>
              <a:t>DATE</a:t>
            </a:r>
          </a:p>
        </p:txBody>
      </p:sp>
      <p:sp>
        <p:nvSpPr>
          <p:cNvPr id="5" name="Author/Division/Bureau"/>
          <p:cNvSpPr>
            <a:spLocks noGrp="1"/>
          </p:cNvSpPr>
          <p:nvPr>
            <p:ph type="body" sz="quarter" idx="12" hasCustomPrompt="1"/>
          </p:nvPr>
        </p:nvSpPr>
        <p:spPr>
          <a:xfrm>
            <a:off x="289560" y="5291099"/>
            <a:ext cx="11612880" cy="561975"/>
          </a:xfrm>
          <a:prstGeom prst="rect">
            <a:avLst/>
          </a:prstGeom>
        </p:spPr>
        <p:txBody>
          <a:bodyPr>
            <a:normAutofit/>
          </a:bodyPr>
          <a:lstStyle>
            <a:lvl1pPr marL="0" indent="0" algn="ctr">
              <a:lnSpc>
                <a:spcPts val="2700"/>
              </a:lnSpc>
              <a:spcBef>
                <a:spcPts val="200"/>
              </a:spcBef>
              <a:spcAft>
                <a:spcPts val="200"/>
              </a:spcAft>
              <a:buFont typeface="Arial" panose="020B0604020202020204" pitchFamily="34" charset="0"/>
              <a:buNone/>
              <a:defRPr lang="en-US" sz="2400" kern="1200" baseline="0" dirty="0" smtClean="0">
                <a:solidFill>
                  <a:schemeClr val="accent1">
                    <a:lumMod val="20000"/>
                    <a:lumOff val="80000"/>
                  </a:schemeClr>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Author – Division – Bureau</a:t>
            </a:r>
          </a:p>
        </p:txBody>
      </p:sp>
      <p:sp>
        <p:nvSpPr>
          <p:cNvPr id="7" name="Title"/>
          <p:cNvSpPr>
            <a:spLocks noGrp="1"/>
          </p:cNvSpPr>
          <p:nvPr>
            <p:ph type="body" sz="quarter" idx="10" hasCustomPrompt="1"/>
          </p:nvPr>
        </p:nvSpPr>
        <p:spPr>
          <a:xfrm>
            <a:off x="289720" y="4512364"/>
            <a:ext cx="11612563" cy="731520"/>
          </a:xfrm>
          <a:prstGeom prst="rect">
            <a:avLst/>
          </a:prstGeom>
        </p:spPr>
        <p:txBody>
          <a:bodyPr anchor="ctr">
            <a:normAutofit/>
          </a:bodyPr>
          <a:lstStyle>
            <a:lvl1pPr marL="0" indent="0">
              <a:lnSpc>
                <a:spcPts val="3500"/>
              </a:lnSpc>
              <a:spcBef>
                <a:spcPts val="200"/>
              </a:spcBef>
              <a:spcAft>
                <a:spcPts val="200"/>
              </a:spcAft>
              <a:buNone/>
              <a:defRPr lang="en-US" sz="3200" kern="1200" baseline="0" dirty="0" smtClean="0">
                <a:solidFill>
                  <a:schemeClr val="bg1"/>
                </a:solidFill>
                <a:latin typeface="+mn-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marL="0" lvl="0" indent="0" algn="ctr" defTabSz="914377" rtl="0" eaLnBrk="1" latinLnBrk="0" hangingPunct="1">
              <a:lnSpc>
                <a:spcPts val="3300"/>
              </a:lnSpc>
              <a:spcBef>
                <a:spcPts val="200"/>
              </a:spcBef>
              <a:spcAft>
                <a:spcPts val="200"/>
              </a:spcAft>
              <a:buFont typeface="Arial" panose="020B0604020202020204" pitchFamily="34" charset="0"/>
              <a:buNone/>
            </a:pPr>
            <a:r>
              <a:rPr lang="en-US" dirty="0"/>
              <a:t>Title</a:t>
            </a:r>
          </a:p>
        </p:txBody>
      </p:sp>
      <p:sp>
        <p:nvSpPr>
          <p:cNvPr id="10" name="DATCP logo"/>
          <p:cNvSpPr>
            <a:spLocks noGrp="1"/>
          </p:cNvSpPr>
          <p:nvPr>
            <p:ph type="pic" sz="quarter" idx="15"/>
          </p:nvPr>
        </p:nvSpPr>
        <p:spPr>
          <a:xfrm>
            <a:off x="5318760" y="3005777"/>
            <a:ext cx="1554480" cy="1554480"/>
          </a:xfrm>
          <a:prstGeom prst="ellipse">
            <a:avLst/>
          </a:prstGeom>
        </p:spPr>
        <p:txBody>
          <a:bodyPr anchor="ctr"/>
          <a:lstStyle>
            <a:lvl1pPr marL="0" indent="0" algn="ctr">
              <a:buNone/>
              <a:defRPr sz="1400"/>
            </a:lvl1pPr>
          </a:lstStyle>
          <a:p>
            <a:endParaRPr lang="en-US" dirty="0"/>
          </a:p>
        </p:txBody>
      </p:sp>
      <p:pic>
        <p:nvPicPr>
          <p:cNvPr id="9" name="Picture 8"/>
          <p:cNvPicPr>
            <a:picLocks noChangeAspect="1"/>
          </p:cNvPicPr>
          <p:nvPr userDrawn="1"/>
        </p:nvPicPr>
        <p:blipFill>
          <a:blip r:embed="rId2"/>
          <a:stretch>
            <a:fillRect/>
          </a:stretch>
        </p:blipFill>
        <p:spPr>
          <a:xfrm>
            <a:off x="297848" y="5878132"/>
            <a:ext cx="11613887" cy="493819"/>
          </a:xfrm>
          <a:prstGeom prst="rect">
            <a:avLst/>
          </a:prstGeom>
        </p:spPr>
      </p:pic>
    </p:spTree>
    <p:extLst>
      <p:ext uri="{BB962C8B-B14F-4D97-AF65-F5344CB8AC3E}">
        <p14:creationId xmlns:p14="http://schemas.microsoft.com/office/powerpoint/2010/main" val="2053120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446535"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1" y="457200"/>
            <a:ext cx="3703320" cy="91440"/>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Bottom rectangle"/>
          <p:cNvSpPr/>
          <p:nvPr/>
        </p:nvSpPr>
        <p:spPr>
          <a:xfrm>
            <a:off x="0" y="6583680"/>
            <a:ext cx="12192000" cy="274320"/>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3">
                  <a:lumMod val="75000"/>
                </a:schemeClr>
              </a:solidFill>
            </a:endParaRPr>
          </a:p>
        </p:txBody>
      </p:sp>
      <p:sp>
        <p:nvSpPr>
          <p:cNvPr id="8" name="Bottom rectangle">
            <a:extLst>
              <a:ext uri="{FF2B5EF4-FFF2-40B4-BE49-F238E27FC236}">
                <a16:creationId xmlns:a16="http://schemas.microsoft.com/office/drawing/2014/main" id="{EABC681B-F4D5-5DAF-88D6-5A57F1928501}"/>
              </a:ext>
            </a:extLst>
          </p:cNvPr>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5775762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 id="2147483977" r:id="rId14"/>
    <p:sldLayoutId id="2147483978" r:id="rId15"/>
    <p:sldLayoutId id="2147483979" r:id="rId16"/>
    <p:sldLayoutId id="2147483980" r:id="rId17"/>
    <p:sldLayoutId id="2147483981" r:id="rId18"/>
  </p:sldLayoutIdLst>
  <p:hf sldNum="0" hdr="0" dt="0"/>
  <p:txStyles>
    <p:titleStyle>
      <a:lvl1pPr algn="l" defTabSz="457189"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457189" rtl="0" eaLnBrk="1" latinLnBrk="0" hangingPunct="1">
        <a:lnSpc>
          <a:spcPct val="100000"/>
        </a:lnSpc>
        <a:spcBef>
          <a:spcPts val="300"/>
        </a:spcBef>
        <a:spcAft>
          <a:spcPts val="300"/>
        </a:spcAft>
        <a:buClr>
          <a:schemeClr val="accent2"/>
        </a:buClr>
        <a:buSzPct val="92000"/>
        <a:buFont typeface="Wingdings 2" panose="05020102010507070707" pitchFamily="18" charset="2"/>
        <a:buNone/>
        <a:defRPr sz="2400" kern="1200">
          <a:solidFill>
            <a:schemeClr val="tx2"/>
          </a:solidFill>
          <a:latin typeface="+mn-lt"/>
          <a:ea typeface="+mn-ea"/>
          <a:cs typeface="+mn-cs"/>
        </a:defRPr>
      </a:lvl1pPr>
      <a:lvl2pPr marL="310896" indent="-228600" algn="l" defTabSz="457189" rtl="0" eaLnBrk="1" latinLnBrk="0" hangingPunct="1">
        <a:lnSpc>
          <a:spcPct val="100000"/>
        </a:lnSpc>
        <a:spcBef>
          <a:spcPts val="300"/>
        </a:spcBef>
        <a:spcAft>
          <a:spcPts val="900"/>
        </a:spcAft>
        <a:buClr>
          <a:schemeClr val="accent5">
            <a:lumMod val="60000"/>
            <a:lumOff val="40000"/>
          </a:schemeClr>
        </a:buClr>
        <a:buSzPct val="85000"/>
        <a:buFont typeface="Wingdings 2" panose="05020102010507070707" pitchFamily="18" charset="2"/>
        <a:buChar char=""/>
        <a:defRPr sz="2400" kern="1200">
          <a:solidFill>
            <a:srgbClr val="000000"/>
          </a:solidFill>
          <a:latin typeface="+mn-lt"/>
          <a:ea typeface="+mn-ea"/>
          <a:cs typeface="+mn-cs"/>
        </a:defRPr>
      </a:lvl2pPr>
      <a:lvl3pPr marL="512763" indent="-200025" algn="l" defTabSz="457189" rtl="0" eaLnBrk="1" latinLnBrk="0" hangingPunct="1">
        <a:lnSpc>
          <a:spcPct val="100000"/>
        </a:lnSpc>
        <a:spcBef>
          <a:spcPts val="300"/>
        </a:spcBef>
        <a:spcAft>
          <a:spcPts val="900"/>
        </a:spcAft>
        <a:buClr>
          <a:schemeClr val="accent5">
            <a:lumMod val="60000"/>
            <a:lumOff val="40000"/>
          </a:schemeClr>
        </a:buClr>
        <a:buSzPct val="50000"/>
        <a:buFont typeface="Wingdings 2" panose="05020102010507070707" pitchFamily="18" charset="2"/>
        <a:buChar char=""/>
        <a:defRPr sz="2400" kern="1200">
          <a:solidFill>
            <a:srgbClr val="000000"/>
          </a:solidFill>
          <a:latin typeface="+mn-lt"/>
          <a:ea typeface="+mn-ea"/>
          <a:cs typeface="+mn-cs"/>
        </a:defRPr>
      </a:lvl3pPr>
      <a:lvl4pPr marL="741363" indent="-182880" algn="l" defTabSz="457189" rtl="0" eaLnBrk="1" latinLnBrk="0" hangingPunct="1">
        <a:lnSpc>
          <a:spcPct val="100000"/>
        </a:lnSpc>
        <a:spcBef>
          <a:spcPts val="300"/>
        </a:spcBef>
        <a:spcAft>
          <a:spcPts val="900"/>
        </a:spcAft>
        <a:buClr>
          <a:schemeClr val="accent5">
            <a:lumMod val="60000"/>
            <a:lumOff val="40000"/>
          </a:schemeClr>
        </a:buClr>
        <a:buSzPct val="65000"/>
        <a:buFont typeface="Wingdings 2" panose="05020102010507070707" pitchFamily="18" charset="2"/>
        <a:buChar char=""/>
        <a:tabLst/>
        <a:defRPr sz="2400" kern="1200">
          <a:solidFill>
            <a:srgbClr val="000000"/>
          </a:solidFill>
          <a:latin typeface="+mn-lt"/>
          <a:ea typeface="+mn-ea"/>
          <a:cs typeface="+mn-cs"/>
        </a:defRPr>
      </a:lvl4pPr>
      <a:lvl5pPr marL="969963" indent="-182563" algn="l" defTabSz="457189" rtl="0" eaLnBrk="1" latinLnBrk="0" hangingPunct="1">
        <a:lnSpc>
          <a:spcPct val="100000"/>
        </a:lnSpc>
        <a:spcBef>
          <a:spcPts val="0"/>
        </a:spcBef>
        <a:spcAft>
          <a:spcPts val="900"/>
        </a:spcAft>
        <a:buClr>
          <a:schemeClr val="accent5">
            <a:lumMod val="60000"/>
            <a:lumOff val="40000"/>
          </a:schemeClr>
        </a:buClr>
        <a:buSzPct val="65000"/>
        <a:buFont typeface="Courier New" panose="02070309020205020404" pitchFamily="49" charset="0"/>
        <a:buChar char="o"/>
        <a:defRPr sz="2400" kern="1200">
          <a:solidFill>
            <a:srgbClr val="000000"/>
          </a:solidFill>
          <a:latin typeface="+mn-lt"/>
          <a:ea typeface="+mn-ea"/>
          <a:cs typeface="+mn-cs"/>
        </a:defRPr>
      </a:lvl5pPr>
      <a:lvl6pPr marL="1899953"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945"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38"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930" indent="-228594" algn="l" defTabSz="457189"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wmf"/></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igov-my.sharepoint.com/personal/karenk_endres_wisconsin_gov/Documents/Documents/Presentations/DATCP%20-%20Farm%20Center%20Resources.mp4" TargetMode="External"/><Relationship Id="rId2" Type="http://schemas.openxmlformats.org/officeDocument/2006/relationships/slideLayout" Target="../slideLayouts/slideLayout5.xml"/><Relationship Id="rId1" Type="http://schemas.openxmlformats.org/officeDocument/2006/relationships/video" Target="https://www.youtube.com/embed/wDNEUzRq3fA" TargetMode="Externa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hyperlink" Target="https://datcp.wi.gov/Pages/AgDevelopment/VeteransInFarming.aspx"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hyperlink" Target="https://farmcenter.wi.gov/"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31672"/>
            <a:ext cx="12192000" cy="2626328"/>
          </a:xfrm>
          <a:prstGeom prst="rect">
            <a:avLst/>
          </a:prstGeom>
          <a:solidFill>
            <a:srgbClr val="688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Placeholder 42"/>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2403" b="2403"/>
          <a:stretch>
            <a:fillRect/>
          </a:stretch>
        </p:blipFill>
        <p:spPr/>
      </p:pic>
      <p:sp>
        <p:nvSpPr>
          <p:cNvPr id="7" name="Text Placeholder 6"/>
          <p:cNvSpPr>
            <a:spLocks noGrp="1"/>
          </p:cNvSpPr>
          <p:nvPr>
            <p:ph type="body" sz="quarter" idx="13"/>
          </p:nvPr>
        </p:nvSpPr>
        <p:spPr/>
        <p:txBody>
          <a:bodyPr/>
          <a:lstStyle/>
          <a:p>
            <a:r>
              <a:rPr lang="en-US" b="1" dirty="0" err="1">
                <a:solidFill>
                  <a:schemeClr val="bg1"/>
                </a:solidFill>
              </a:rPr>
              <a:t>AgrAbility</a:t>
            </a:r>
            <a:r>
              <a:rPr lang="en-US" b="1" dirty="0">
                <a:solidFill>
                  <a:schemeClr val="bg1"/>
                </a:solidFill>
              </a:rPr>
              <a:t> Summit:  April 6, 2023</a:t>
            </a:r>
          </a:p>
        </p:txBody>
      </p:sp>
      <p:sp>
        <p:nvSpPr>
          <p:cNvPr id="4" name="Text Placeholder 3"/>
          <p:cNvSpPr>
            <a:spLocks noGrp="1"/>
          </p:cNvSpPr>
          <p:nvPr>
            <p:ph type="body" sz="quarter" idx="12"/>
          </p:nvPr>
        </p:nvSpPr>
        <p:spPr>
          <a:xfrm>
            <a:off x="289560" y="5396709"/>
            <a:ext cx="11612880" cy="561975"/>
          </a:xfrm>
        </p:spPr>
        <p:txBody>
          <a:bodyPr>
            <a:normAutofit/>
          </a:bodyPr>
          <a:lstStyle/>
          <a:p>
            <a:r>
              <a:rPr lang="en-US" b="1" dirty="0">
                <a:solidFill>
                  <a:schemeClr val="bg1"/>
                </a:solidFill>
              </a:rPr>
              <a:t>Kevin </a:t>
            </a:r>
            <a:r>
              <a:rPr lang="en-US" b="1" dirty="0" err="1">
                <a:solidFill>
                  <a:schemeClr val="bg1"/>
                </a:solidFill>
              </a:rPr>
              <a:t>Plante</a:t>
            </a:r>
            <a:r>
              <a:rPr lang="en-US" b="1" dirty="0">
                <a:solidFill>
                  <a:schemeClr val="bg1"/>
                </a:solidFill>
              </a:rPr>
              <a:t> &amp; Karen Endres</a:t>
            </a:r>
            <a:endParaRPr lang="en-US" b="1" i="1" dirty="0">
              <a:solidFill>
                <a:schemeClr val="bg1"/>
              </a:solidFill>
            </a:endParaRPr>
          </a:p>
        </p:txBody>
      </p:sp>
      <p:sp>
        <p:nvSpPr>
          <p:cNvPr id="3" name="Text Placeholder 2"/>
          <p:cNvSpPr>
            <a:spLocks noGrp="1"/>
          </p:cNvSpPr>
          <p:nvPr>
            <p:ph type="body" sz="quarter" idx="10"/>
          </p:nvPr>
        </p:nvSpPr>
        <p:spPr>
          <a:xfrm>
            <a:off x="289720" y="4704868"/>
            <a:ext cx="11612563" cy="731520"/>
          </a:xfrm>
        </p:spPr>
        <p:txBody>
          <a:bodyPr>
            <a:normAutofit/>
          </a:bodyPr>
          <a:lstStyle/>
          <a:p>
            <a:pPr algn="ctr"/>
            <a:r>
              <a:rPr lang="en-US" b="1" dirty="0"/>
              <a:t>The WI Farm Center – Here When Farmers Need Us</a:t>
            </a:r>
          </a:p>
        </p:txBody>
      </p:sp>
      <p:pic>
        <p:nvPicPr>
          <p:cNvPr id="31" name="Picture Placeholder 30"/>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37" r="37"/>
          <a:stretch>
            <a:fillRect/>
          </a:stretch>
        </p:blipFill>
        <p:spPr>
          <a:xfrm>
            <a:off x="5369692" y="3130665"/>
            <a:ext cx="1412108" cy="1412108"/>
          </a:xfrm>
          <a:prstGeom prst="ellipse">
            <a:avLst/>
          </a:prstGeom>
          <a:solidFill>
            <a:schemeClr val="bg1"/>
          </a:solidFill>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4890" y="5925267"/>
            <a:ext cx="7182219" cy="342918"/>
          </a:xfrm>
          <a:prstGeom prst="rect">
            <a:avLst/>
          </a:prstGeom>
        </p:spPr>
      </p:pic>
    </p:spTree>
    <p:extLst>
      <p:ext uri="{BB962C8B-B14F-4D97-AF65-F5344CB8AC3E}">
        <p14:creationId xmlns:p14="http://schemas.microsoft.com/office/powerpoint/2010/main" val="2512815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606287"/>
            <a:ext cx="11029616" cy="1192707"/>
          </a:xfrm>
        </p:spPr>
        <p:txBody>
          <a:bodyPr anchor="ctr">
            <a:normAutofit/>
          </a:bodyPr>
          <a:lstStyle/>
          <a:p>
            <a:pPr algn="ctr" defTabSz="457200">
              <a:spcAft>
                <a:spcPts val="600"/>
              </a:spcAft>
            </a:pPr>
            <a:r>
              <a:rPr lang="en-US" sz="4000" b="1" dirty="0"/>
              <a:t>here when </a:t>
            </a:r>
            <a:r>
              <a:rPr lang="en-US" sz="4000" b="1" dirty="0" smtClean="0"/>
              <a:t>Farmers </a:t>
            </a:r>
            <a:r>
              <a:rPr lang="en-US" sz="4000" b="1" dirty="0"/>
              <a:t>need us!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872" y="2741571"/>
            <a:ext cx="3429000" cy="2286000"/>
          </a:xfrm>
          <a:prstGeom prst="rect">
            <a:avLst/>
          </a:prstGeom>
          <a:ln w="38100">
            <a:solidFill>
              <a:schemeClr val="tx1"/>
            </a:solidFill>
          </a:ln>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7587" y="2741571"/>
            <a:ext cx="3429000" cy="2286000"/>
          </a:xfrm>
          <a:prstGeom prst="rect">
            <a:avLst/>
          </a:prstGeom>
          <a:ln w="38100">
            <a:solidFill>
              <a:schemeClr val="tx1"/>
            </a:solidFill>
          </a:ln>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1808" y="2741571"/>
            <a:ext cx="3429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99523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57460" y="0"/>
            <a:ext cx="10877080" cy="6858000"/>
          </a:xfrm>
        </p:spPr>
      </p:pic>
    </p:spTree>
    <p:extLst>
      <p:ext uri="{BB962C8B-B14F-4D97-AF65-F5344CB8AC3E}">
        <p14:creationId xmlns:p14="http://schemas.microsoft.com/office/powerpoint/2010/main" val="10838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5446B358-07BB-430D-9CA5-56D89B92854F}"/>
              </a:ext>
            </a:extLst>
          </p:cNvPr>
          <p:cNvSpPr txBox="1"/>
          <p:nvPr/>
        </p:nvSpPr>
        <p:spPr>
          <a:xfrm>
            <a:off x="434373" y="616226"/>
            <a:ext cx="11176435" cy="1172817"/>
          </a:xfrm>
          <a:prstGeom prst="rect">
            <a:avLst/>
          </a:prstGeom>
        </p:spPr>
        <p:txBody>
          <a:bodyPr vert="horz" lIns="91440" tIns="45720" rIns="91440" bIns="45720" rtlCol="0" anchor="ctr">
            <a:normAutofit/>
          </a:bodyPr>
          <a:lstStyle/>
          <a:p>
            <a:pPr algn="ctr" defTabSz="457200">
              <a:spcBef>
                <a:spcPct val="0"/>
              </a:spcBef>
              <a:spcAft>
                <a:spcPts val="600"/>
              </a:spcAft>
            </a:pPr>
            <a:r>
              <a:rPr lang="en-US" sz="4400" b="1" cap="all" dirty="0">
                <a:solidFill>
                  <a:schemeClr val="bg1"/>
                </a:solidFill>
                <a:latin typeface="+mj-lt"/>
                <a:ea typeface="+mj-ea"/>
                <a:cs typeface="+mj-cs"/>
              </a:rPr>
              <a:t>Programs and services</a:t>
            </a:r>
          </a:p>
        </p:txBody>
      </p:sp>
      <p:graphicFrame>
        <p:nvGraphicFramePr>
          <p:cNvPr id="10" name="Content Placeholder 8">
            <a:extLst>
              <a:ext uri="{FF2B5EF4-FFF2-40B4-BE49-F238E27FC236}">
                <a16:creationId xmlns:a16="http://schemas.microsoft.com/office/drawing/2014/main" id="{9DDBFD44-56E9-49D4-8247-CFCD908F64CC}"/>
              </a:ext>
            </a:extLst>
          </p:cNvPr>
          <p:cNvGraphicFramePr>
            <a:graphicFrameLocks/>
          </p:cNvGraphicFramePr>
          <p:nvPr/>
        </p:nvGraphicFramePr>
        <p:xfrm>
          <a:off x="434373" y="1859865"/>
          <a:ext cx="11176435" cy="41526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7088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626165"/>
            <a:ext cx="11029616" cy="1162878"/>
          </a:xfrm>
        </p:spPr>
        <p:txBody>
          <a:bodyPr anchor="ctr">
            <a:normAutofit/>
          </a:bodyPr>
          <a:lstStyle/>
          <a:p>
            <a:pPr algn="ctr"/>
            <a:r>
              <a:rPr lang="en-US" sz="4400" b="1" dirty="0"/>
              <a:t>Farm center info video</a:t>
            </a:r>
          </a:p>
        </p:txBody>
      </p:sp>
      <p:pic>
        <p:nvPicPr>
          <p:cNvPr id="4" name="wDNEUzRq3fA">
            <a:hlinkClick r:id="rId3"/>
          </p:cNvPr>
          <p:cNvPicPr>
            <a:picLocks noGrp="1" noRot="1" noChangeAspect="1"/>
          </p:cNvPicPr>
          <p:nvPr>
            <p:ph sz="quarter" idx="10"/>
            <a:videoFile r:link="rId1"/>
          </p:nvPr>
        </p:nvPicPr>
        <p:blipFill>
          <a:blip r:embed="rId4"/>
          <a:stretch>
            <a:fillRect/>
          </a:stretch>
        </p:blipFill>
        <p:spPr>
          <a:xfrm>
            <a:off x="2072477" y="1935677"/>
            <a:ext cx="8047046" cy="4526463"/>
          </a:xfrm>
          <a:prstGeom prst="rect">
            <a:avLst/>
          </a:prstGeom>
        </p:spPr>
      </p:pic>
    </p:spTree>
    <p:extLst>
      <p:ext uri="{BB962C8B-B14F-4D97-AF65-F5344CB8AC3E}">
        <p14:creationId xmlns:p14="http://schemas.microsoft.com/office/powerpoint/2010/main" val="7345437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616225"/>
            <a:ext cx="11029616" cy="1182757"/>
          </a:xfrm>
        </p:spPr>
        <p:txBody>
          <a:bodyPr anchor="ctr">
            <a:normAutofit fontScale="90000"/>
          </a:bodyPr>
          <a:lstStyle/>
          <a:p>
            <a:pPr algn="ctr"/>
            <a:r>
              <a:rPr lang="en-US" sz="3600" b="1" dirty="0"/>
              <a:t>Veteran Farmer Assistance </a:t>
            </a:r>
            <a:br>
              <a:rPr lang="en-US" sz="3600" b="1" dirty="0"/>
            </a:br>
            <a:r>
              <a:rPr lang="en-US" sz="3600" b="1" dirty="0"/>
              <a:t>and Outreach</a:t>
            </a:r>
          </a:p>
        </p:txBody>
      </p:sp>
      <p:sp>
        <p:nvSpPr>
          <p:cNvPr id="9" name="Content Placeholder 8"/>
          <p:cNvSpPr>
            <a:spLocks noGrp="1"/>
          </p:cNvSpPr>
          <p:nvPr>
            <p:ph sz="quarter" idx="10"/>
          </p:nvPr>
        </p:nvSpPr>
        <p:spPr>
          <a:xfrm>
            <a:off x="439738" y="2044840"/>
            <a:ext cx="5389562" cy="3957637"/>
          </a:xfrm>
        </p:spPr>
        <p:txBody>
          <a:bodyPr>
            <a:normAutofit/>
          </a:bodyPr>
          <a:lstStyle/>
          <a:p>
            <a:pPr marL="571500" indent="-571500">
              <a:spcBef>
                <a:spcPts val="1600"/>
              </a:spcBef>
              <a:spcAft>
                <a:spcPts val="600"/>
              </a:spcAft>
              <a:buFont typeface="Arial" panose="020B0604020202020204" pitchFamily="34" charset="0"/>
              <a:buChar char="•"/>
            </a:pPr>
            <a:r>
              <a:rPr lang="en-US" sz="2800" dirty="0">
                <a:solidFill>
                  <a:schemeClr val="tx1"/>
                </a:solidFill>
              </a:rPr>
              <a:t>Dedicated </a:t>
            </a:r>
            <a:r>
              <a:rPr lang="en-US" sz="2800" dirty="0">
                <a:solidFill>
                  <a:schemeClr val="tx1"/>
                </a:solidFill>
                <a:hlinkClick r:id="rId3"/>
              </a:rPr>
              <a:t>program page</a:t>
            </a:r>
            <a:r>
              <a:rPr lang="en-US" sz="2800" dirty="0">
                <a:solidFill>
                  <a:schemeClr val="tx1"/>
                </a:solidFill>
              </a:rPr>
              <a:t> as part of the Farm Center’s website</a:t>
            </a:r>
          </a:p>
          <a:p>
            <a:pPr marL="571500" indent="-571500">
              <a:spcBef>
                <a:spcPts val="1600"/>
              </a:spcBef>
              <a:spcAft>
                <a:spcPts val="600"/>
              </a:spcAft>
              <a:buFont typeface="Arial" panose="020B0604020202020204" pitchFamily="34" charset="0"/>
              <a:buChar char="•"/>
            </a:pPr>
            <a:r>
              <a:rPr lang="en-US" sz="2800" dirty="0">
                <a:solidFill>
                  <a:schemeClr val="tx1"/>
                </a:solidFill>
              </a:rPr>
              <a:t>Source for general info on both state and federal veteran farmer resources</a:t>
            </a:r>
          </a:p>
        </p:txBody>
      </p:sp>
      <p:pic>
        <p:nvPicPr>
          <p:cNvPr id="10" name="Picture 9"/>
          <p:cNvPicPr>
            <a:picLocks noChangeAspect="1"/>
          </p:cNvPicPr>
          <p:nvPr/>
        </p:nvPicPr>
        <p:blipFill rotWithShape="1">
          <a:blip r:embed="rId4"/>
          <a:srcRect l="18508" t="9410" r="15889" b="3176"/>
          <a:stretch/>
        </p:blipFill>
        <p:spPr>
          <a:xfrm>
            <a:off x="6362702" y="2051330"/>
            <a:ext cx="3928558" cy="41969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530414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628650"/>
            <a:ext cx="11029616" cy="1162050"/>
          </a:xfrm>
        </p:spPr>
        <p:txBody>
          <a:bodyPr anchor="ctr">
            <a:noAutofit/>
          </a:bodyPr>
          <a:lstStyle/>
          <a:p>
            <a:pPr algn="ctr"/>
            <a:r>
              <a:rPr lang="en-US" sz="3200" b="1" dirty="0"/>
              <a:t>Veteran Farmer Assistance </a:t>
            </a:r>
            <a:br>
              <a:rPr lang="en-US" sz="3200" b="1" dirty="0"/>
            </a:br>
            <a:r>
              <a:rPr lang="en-US" sz="3200" b="1" dirty="0"/>
              <a:t>and Outreach</a:t>
            </a:r>
          </a:p>
        </p:txBody>
      </p:sp>
      <p:sp>
        <p:nvSpPr>
          <p:cNvPr id="9" name="Content Placeholder 8"/>
          <p:cNvSpPr>
            <a:spLocks noGrp="1"/>
          </p:cNvSpPr>
          <p:nvPr>
            <p:ph sz="quarter" idx="10"/>
          </p:nvPr>
        </p:nvSpPr>
        <p:spPr>
          <a:xfrm>
            <a:off x="447675" y="2044840"/>
            <a:ext cx="11296650" cy="3957637"/>
          </a:xfrm>
        </p:spPr>
        <p:txBody>
          <a:bodyPr>
            <a:normAutofit fontScale="70000" lnSpcReduction="20000"/>
          </a:bodyPr>
          <a:lstStyle/>
          <a:p>
            <a:pPr marL="571500" indent="-571500">
              <a:spcBef>
                <a:spcPts val="1600"/>
              </a:spcBef>
              <a:spcAft>
                <a:spcPts val="600"/>
              </a:spcAft>
              <a:buFont typeface="Arial" panose="020B0604020202020204" pitchFamily="34" charset="0"/>
              <a:buChar char="•"/>
            </a:pPr>
            <a:r>
              <a:rPr lang="en-US" sz="3600" dirty="0">
                <a:solidFill>
                  <a:schemeClr val="tx1"/>
                </a:solidFill>
              </a:rPr>
              <a:t>1:1 coaching for aspiring and/or operating veteran farmers</a:t>
            </a:r>
          </a:p>
          <a:p>
            <a:pPr marL="571500" lvl="1" indent="-571500">
              <a:spcBef>
                <a:spcPts val="1600"/>
              </a:spcBef>
              <a:spcAft>
                <a:spcPts val="600"/>
              </a:spcAft>
              <a:buClr>
                <a:schemeClr val="accent2"/>
              </a:buClr>
              <a:buSzPct val="92000"/>
              <a:buFont typeface="Arial" panose="020B0604020202020204" pitchFamily="34" charset="0"/>
              <a:buChar char="•"/>
            </a:pPr>
            <a:r>
              <a:rPr lang="en-US" sz="3600" dirty="0">
                <a:solidFill>
                  <a:schemeClr val="tx1"/>
                </a:solidFill>
              </a:rPr>
              <a:t>Similar to the Farm Center’s Financial Consulting and Transition Planning service, but provides more in-depth and detailed financial </a:t>
            </a:r>
            <a:r>
              <a:rPr lang="en-US" sz="3600" dirty="0" smtClean="0">
                <a:solidFill>
                  <a:schemeClr val="tx1"/>
                </a:solidFill>
              </a:rPr>
              <a:t>analysis, </a:t>
            </a:r>
            <a:r>
              <a:rPr lang="en-US" sz="3600" dirty="0">
                <a:solidFill>
                  <a:schemeClr val="tx1"/>
                </a:solidFill>
              </a:rPr>
              <a:t>including:</a:t>
            </a:r>
          </a:p>
          <a:p>
            <a:pPr marL="1028700" lvl="1" indent="-571500">
              <a:lnSpc>
                <a:spcPct val="120000"/>
              </a:lnSpc>
              <a:spcBef>
                <a:spcPts val="1600"/>
              </a:spcBef>
              <a:spcAft>
                <a:spcPts val="600"/>
              </a:spcAft>
              <a:buClr>
                <a:schemeClr val="accent2"/>
              </a:buClr>
              <a:buFont typeface="Arial" panose="020B0604020202020204" pitchFamily="34" charset="0"/>
              <a:buChar char="•"/>
            </a:pPr>
            <a:r>
              <a:rPr lang="en-US" sz="3400" dirty="0"/>
              <a:t>Annual budgeting and cash flow projections</a:t>
            </a:r>
          </a:p>
          <a:p>
            <a:pPr marL="1028700" lvl="1" indent="-571500">
              <a:lnSpc>
                <a:spcPct val="120000"/>
              </a:lnSpc>
              <a:spcBef>
                <a:spcPts val="1600"/>
              </a:spcBef>
              <a:spcAft>
                <a:spcPts val="600"/>
              </a:spcAft>
              <a:buClr>
                <a:schemeClr val="accent2"/>
              </a:buClr>
              <a:buFont typeface="Arial" panose="020B0604020202020204" pitchFamily="34" charset="0"/>
              <a:buChar char="•"/>
            </a:pPr>
            <a:r>
              <a:rPr lang="en-US" sz="3400" dirty="0"/>
              <a:t>Assistance with borrowing requests</a:t>
            </a:r>
          </a:p>
          <a:p>
            <a:pPr marL="1028700" lvl="1" indent="-571500">
              <a:lnSpc>
                <a:spcPct val="120000"/>
              </a:lnSpc>
              <a:spcBef>
                <a:spcPts val="1600"/>
              </a:spcBef>
              <a:spcAft>
                <a:spcPts val="600"/>
              </a:spcAft>
              <a:buClr>
                <a:schemeClr val="accent2"/>
              </a:buClr>
              <a:buFont typeface="Arial" panose="020B0604020202020204" pitchFamily="34" charset="0"/>
              <a:buChar char="•"/>
            </a:pPr>
            <a:r>
              <a:rPr lang="en-US" sz="3400" dirty="0"/>
              <a:t>Guidance on developing business structures and ongoing recording keeping</a:t>
            </a:r>
          </a:p>
          <a:p>
            <a:pPr marL="1028700" lvl="1" indent="-571500">
              <a:lnSpc>
                <a:spcPct val="120000"/>
              </a:lnSpc>
              <a:spcBef>
                <a:spcPts val="1600"/>
              </a:spcBef>
              <a:spcAft>
                <a:spcPts val="600"/>
              </a:spcAft>
              <a:buClr>
                <a:schemeClr val="accent2"/>
              </a:buClr>
              <a:buFont typeface="Arial" panose="020B0604020202020204" pitchFamily="34" charset="0"/>
              <a:buChar char="•"/>
            </a:pPr>
            <a:r>
              <a:rPr lang="en-US" sz="3400" dirty="0"/>
              <a:t>Help connecting with other farm business management resources</a:t>
            </a:r>
          </a:p>
        </p:txBody>
      </p:sp>
      <p:pic>
        <p:nvPicPr>
          <p:cNvPr id="1028" name="Picture 4" descr="Free Coaching Cliparts, Download Free Coaching Cliparts png images ...">
            <a:extLst>
              <a:ext uri="{FF2B5EF4-FFF2-40B4-BE49-F238E27FC236}">
                <a16:creationId xmlns:a16="http://schemas.microsoft.com/office/drawing/2014/main" id="{9A655E13-77FE-FE26-116E-8E96931BE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1227" y="3299758"/>
            <a:ext cx="1503098"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1532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412596" y="2006930"/>
            <a:ext cx="6493030" cy="4322618"/>
          </a:xfrm>
        </p:spPr>
        <p:txBody>
          <a:bodyPr anchor="t">
            <a:noAutofit/>
          </a:bodyPr>
          <a:lstStyle/>
          <a:p>
            <a:pPr marL="571500" indent="-571500">
              <a:lnSpc>
                <a:spcPct val="110000"/>
              </a:lnSpc>
              <a:spcBef>
                <a:spcPts val="1600"/>
              </a:spcBef>
              <a:spcAft>
                <a:spcPts val="600"/>
              </a:spcAft>
              <a:buFont typeface="Arial" panose="020B0604020202020204" pitchFamily="34" charset="0"/>
              <a:buChar char="•"/>
            </a:pPr>
            <a:r>
              <a:rPr lang="en-US" sz="3200" dirty="0">
                <a:solidFill>
                  <a:schemeClr val="tx1"/>
                </a:solidFill>
              </a:rPr>
              <a:t>Collaborate with Farmer Veteran Coalition and Wisconsin DVA on veteran farmer marketing logo</a:t>
            </a:r>
          </a:p>
          <a:p>
            <a:pPr marL="571500" indent="-571500">
              <a:lnSpc>
                <a:spcPct val="110000"/>
              </a:lnSpc>
              <a:spcBef>
                <a:spcPts val="1600"/>
              </a:spcBef>
              <a:spcAft>
                <a:spcPts val="600"/>
              </a:spcAft>
              <a:buFont typeface="Arial" panose="020B0604020202020204" pitchFamily="34" charset="0"/>
              <a:buChar char="•"/>
            </a:pPr>
            <a:r>
              <a:rPr lang="en-US" sz="3200" dirty="0">
                <a:solidFill>
                  <a:schemeClr val="tx1"/>
                </a:solidFill>
              </a:rPr>
              <a:t>Also partner with state and federal agencies, non-profits, and other organizations on veteran farmer programming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0950" y="2006930"/>
            <a:ext cx="3466933" cy="3905631"/>
          </a:xfrm>
          <a:prstGeom prst="rect">
            <a:avLst/>
          </a:prstGeom>
        </p:spPr>
      </p:pic>
      <p:sp>
        <p:nvSpPr>
          <p:cNvPr id="7" name="Title 1">
            <a:extLst>
              <a:ext uri="{FF2B5EF4-FFF2-40B4-BE49-F238E27FC236}">
                <a16:creationId xmlns:a16="http://schemas.microsoft.com/office/drawing/2014/main" id="{1CD734F4-860F-05B8-B52D-AEF5563AEF92}"/>
              </a:ext>
            </a:extLst>
          </p:cNvPr>
          <p:cNvSpPr txBox="1">
            <a:spLocks/>
          </p:cNvSpPr>
          <p:nvPr/>
        </p:nvSpPr>
        <p:spPr>
          <a:xfrm>
            <a:off x="581192" y="628650"/>
            <a:ext cx="11029616" cy="1162050"/>
          </a:xfrm>
          <a:prstGeom prst="rect">
            <a:avLst/>
          </a:prstGeom>
        </p:spPr>
        <p:txBody>
          <a:bodyPr vert="horz" lIns="91440" tIns="45720" rIns="91440" bIns="45720" rtlCol="0" anchor="ctr">
            <a:noAutofit/>
          </a:bodyPr>
          <a:lstStyle>
            <a:lvl1pPr algn="l" defTabSz="457189" rtl="0" eaLnBrk="1" latinLnBrk="0" hangingPunct="1">
              <a:lnSpc>
                <a:spcPct val="100000"/>
              </a:lnSpc>
              <a:spcBef>
                <a:spcPct val="0"/>
              </a:spcBef>
              <a:spcAft>
                <a:spcPts val="900"/>
              </a:spcAft>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200" b="1"/>
              <a:t>Veteran Farmer Assistance </a:t>
            </a:r>
            <a:br>
              <a:rPr lang="en-US" sz="3200" b="1"/>
            </a:br>
            <a:r>
              <a:rPr lang="en-US" sz="3200" b="1"/>
              <a:t>and Outreach</a:t>
            </a:r>
            <a:endParaRPr lang="en-US" sz="3200" b="1" dirty="0"/>
          </a:p>
        </p:txBody>
      </p:sp>
    </p:spTree>
    <p:extLst>
      <p:ext uri="{BB962C8B-B14F-4D97-AF65-F5344CB8AC3E}">
        <p14:creationId xmlns:p14="http://schemas.microsoft.com/office/powerpoint/2010/main" val="1375204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81192" y="628649"/>
            <a:ext cx="11029616" cy="1162051"/>
          </a:xfrm>
        </p:spPr>
        <p:txBody>
          <a:bodyPr anchor="ctr">
            <a:normAutofit/>
          </a:bodyPr>
          <a:lstStyle/>
          <a:p>
            <a:pPr algn="ctr"/>
            <a:r>
              <a:rPr lang="en-US" altLang="en-US" sz="3600" b="1" dirty="0"/>
              <a:t>Veteran programming partners </a:t>
            </a:r>
          </a:p>
        </p:txBody>
      </p:sp>
      <p:graphicFrame>
        <p:nvGraphicFramePr>
          <p:cNvPr id="7" name="Content Placeholder 2"/>
          <p:cNvGraphicFramePr>
            <a:graphicFrameLocks noGrp="1"/>
          </p:cNvGraphicFramePr>
          <p:nvPr>
            <p:ph sz="half" idx="4294967295"/>
            <p:extLst>
              <p:ext uri="{D42A27DB-BD31-4B8C-83A1-F6EECF244321}">
                <p14:modId xmlns:p14="http://schemas.microsoft.com/office/powerpoint/2010/main" val="1411106803"/>
              </p:ext>
            </p:extLst>
          </p:nvPr>
        </p:nvGraphicFramePr>
        <p:xfrm>
          <a:off x="581192" y="2306600"/>
          <a:ext cx="8203475" cy="3627120"/>
        </p:xfrm>
        <a:graphic>
          <a:graphicData uri="http://schemas.openxmlformats.org/drawingml/2006/table">
            <a:tbl>
              <a:tblPr firstRow="1" bandRow="1">
                <a:tableStyleId>{B301B821-A1FF-4177-AEE7-76D212191A09}</a:tableStyleId>
              </a:tblPr>
              <a:tblGrid>
                <a:gridCol w="8203475">
                  <a:extLst>
                    <a:ext uri="{9D8B030D-6E8A-4147-A177-3AD203B41FA5}">
                      <a16:colId xmlns:a16="http://schemas.microsoft.com/office/drawing/2014/main" val="1423640805"/>
                    </a:ext>
                  </a:extLst>
                </a:gridCol>
              </a:tblGrid>
              <a:tr h="370840">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2800" b="1" kern="1200" dirty="0">
                          <a:solidFill>
                            <a:schemeClr val="dk1"/>
                          </a:solidFill>
                          <a:latin typeface="+mn-lt"/>
                          <a:ea typeface="+mn-ea"/>
                          <a:cs typeface="+mn-cs"/>
                        </a:rPr>
                        <a:t>WI Farmer Veteran Coalition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110016911"/>
                  </a:ext>
                </a:extLst>
              </a:tr>
              <a:tr h="370840">
                <a:tc>
                  <a:txBody>
                    <a:bodyPr/>
                    <a:lstStyle/>
                    <a:p>
                      <a:pPr algn="l"/>
                      <a:r>
                        <a:rPr lang="en-US" sz="2800" b="1" baseline="0" dirty="0"/>
                        <a:t>Easterseals/</a:t>
                      </a:r>
                      <a:r>
                        <a:rPr lang="en-US" sz="2800" b="1" baseline="0" dirty="0" err="1"/>
                        <a:t>AgrAbility</a:t>
                      </a:r>
                      <a:r>
                        <a:rPr lang="en-US" sz="2800" b="1" baseline="0" dirty="0"/>
                        <a:t> of WI</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0908049"/>
                  </a:ext>
                </a:extLst>
              </a:tr>
              <a:tr h="370840">
                <a:tc>
                  <a:txBody>
                    <a:bodyPr/>
                    <a:lstStyle/>
                    <a:p>
                      <a:pPr algn="l"/>
                      <a:r>
                        <a:rPr lang="en-US" sz="2800" b="1" dirty="0"/>
                        <a:t>WI Veteran Chamber of Commerce</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9949289"/>
                  </a:ext>
                </a:extLst>
              </a:tr>
              <a:tr h="370840">
                <a:tc>
                  <a:txBody>
                    <a:bodyPr/>
                    <a:lstStyle/>
                    <a:p>
                      <a:pPr algn="l"/>
                      <a:r>
                        <a:rPr lang="en-US" sz="2800" b="1" kern="1200" dirty="0">
                          <a:solidFill>
                            <a:schemeClr val="dk1"/>
                          </a:solidFill>
                          <a:latin typeface="+mn-lt"/>
                          <a:ea typeface="+mn-ea"/>
                          <a:cs typeface="+mn-cs"/>
                        </a:rPr>
                        <a:t>WI Department of Veteran Affairs (DVA)</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7461757"/>
                  </a:ext>
                </a:extLst>
              </a:tr>
              <a:tr h="370840">
                <a:tc>
                  <a:txBody>
                    <a:bodyPr/>
                    <a:lstStyle/>
                    <a:p>
                      <a:pPr algn="l"/>
                      <a:r>
                        <a:rPr lang="en-US" sz="2800" b="1" kern="1200" dirty="0">
                          <a:solidFill>
                            <a:schemeClr val="dk1"/>
                          </a:solidFill>
                          <a:latin typeface="+mn-lt"/>
                          <a:ea typeface="+mn-ea"/>
                          <a:cs typeface="+mn-cs"/>
                        </a:rPr>
                        <a:t>Women's Business Initiative Corp</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0433693"/>
                  </a:ext>
                </a:extLst>
              </a:tr>
              <a:tr h="370840">
                <a:tc>
                  <a:txBody>
                    <a:bodyPr/>
                    <a:lstStyle/>
                    <a:p>
                      <a:pPr algn="l"/>
                      <a:r>
                        <a:rPr lang="en-US" sz="2800" b="1" kern="1200" dirty="0">
                          <a:solidFill>
                            <a:schemeClr val="dk1"/>
                          </a:solidFill>
                          <a:latin typeface="+mn-lt"/>
                          <a:ea typeface="+mn-ea"/>
                          <a:cs typeface="+mn-cs"/>
                        </a:rPr>
                        <a:t>VA Hospital – VA FARMS Pilot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657283"/>
                  </a:ext>
                </a:extLst>
              </a:tr>
              <a:tr h="370840">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2800" b="1" i="1" dirty="0"/>
                        <a:t>Are there</a:t>
                      </a:r>
                      <a:r>
                        <a:rPr lang="en-US" sz="2800" b="1" i="1" baseline="0" dirty="0"/>
                        <a:t> others we should be working with</a:t>
                      </a:r>
                      <a:r>
                        <a:rPr lang="en-US" sz="2800" b="1" i="1" dirty="0"/>
                        <a:t>?</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12854604"/>
                  </a:ext>
                </a:extLst>
              </a:tr>
            </a:tbl>
          </a:graphicData>
        </a:graphic>
      </p:graphicFrame>
      <p:pic>
        <p:nvPicPr>
          <p:cNvPr id="1026" name="Picture 2" descr="See the sourc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59092" y="2743200"/>
            <a:ext cx="2698987" cy="23685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419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8772" y="628650"/>
            <a:ext cx="11274456" cy="1169814"/>
          </a:xfrm>
          <a:prstGeom prst="rect">
            <a:avLst/>
          </a:prstGeom>
        </p:spPr>
        <p:txBody>
          <a:bodyPr vert="horz" lIns="91440" tIns="45720" rIns="91440" bIns="45720" rtlCol="0" anchor="ctr">
            <a:normAutofit/>
          </a:bodyPr>
          <a:lstStyle>
            <a:lvl1pPr algn="l" defTabSz="457189" rtl="0" eaLnBrk="1" latinLnBrk="0" hangingPunct="1">
              <a:lnSpc>
                <a:spcPts val="3100"/>
              </a:lnSpc>
              <a:spcBef>
                <a:spcPct val="0"/>
              </a:spcBef>
              <a:spcAft>
                <a:spcPts val="900"/>
              </a:spcAft>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200" b="1" dirty="0"/>
              <a:t>Veteran farmer programming priorities</a:t>
            </a:r>
          </a:p>
        </p:txBody>
      </p:sp>
      <p:sp>
        <p:nvSpPr>
          <p:cNvPr id="8" name="Content Placeholder 7"/>
          <p:cNvSpPr>
            <a:spLocks noGrp="1"/>
          </p:cNvSpPr>
          <p:nvPr>
            <p:ph sz="quarter" idx="10"/>
          </p:nvPr>
        </p:nvSpPr>
        <p:spPr>
          <a:xfrm>
            <a:off x="412594" y="2259186"/>
            <a:ext cx="11274455" cy="3261073"/>
          </a:xfrm>
        </p:spPr>
        <p:txBody>
          <a:bodyPr anchor="t">
            <a:noAutofit/>
          </a:bodyPr>
          <a:lstStyle/>
          <a:p>
            <a:pPr marL="571500" indent="-571500">
              <a:lnSpc>
                <a:spcPct val="110000"/>
              </a:lnSpc>
              <a:spcBef>
                <a:spcPts val="1600"/>
              </a:spcBef>
              <a:spcAft>
                <a:spcPts val="600"/>
              </a:spcAft>
              <a:buFont typeface="Arial" panose="020B0604020202020204" pitchFamily="34" charset="0"/>
              <a:buChar char="•"/>
            </a:pPr>
            <a:r>
              <a:rPr lang="en-US" sz="3200" dirty="0">
                <a:solidFill>
                  <a:schemeClr val="tx1"/>
                </a:solidFill>
              </a:rPr>
              <a:t>Interacting with more veteran farmers to increase familiarity with the Farm Center and our services</a:t>
            </a:r>
          </a:p>
          <a:p>
            <a:pPr marL="571500" indent="-571500">
              <a:lnSpc>
                <a:spcPct val="110000"/>
              </a:lnSpc>
              <a:spcBef>
                <a:spcPts val="1600"/>
              </a:spcBef>
              <a:spcAft>
                <a:spcPts val="600"/>
              </a:spcAft>
              <a:buFont typeface="Arial" panose="020B0604020202020204" pitchFamily="34" charset="0"/>
              <a:buChar char="•"/>
            </a:pPr>
            <a:r>
              <a:rPr lang="en-US" sz="3200" dirty="0">
                <a:solidFill>
                  <a:schemeClr val="tx1"/>
                </a:solidFill>
              </a:rPr>
              <a:t>Improve understanding of veteran farmer needs to build a pipeline of future programming ideas</a:t>
            </a:r>
          </a:p>
          <a:p>
            <a:pPr marL="571500" indent="-571500">
              <a:lnSpc>
                <a:spcPct val="110000"/>
              </a:lnSpc>
              <a:spcBef>
                <a:spcPts val="1600"/>
              </a:spcBef>
              <a:spcAft>
                <a:spcPts val="600"/>
              </a:spcAft>
              <a:buFont typeface="Arial" panose="020B0604020202020204" pitchFamily="34" charset="0"/>
              <a:buChar char="•"/>
            </a:pPr>
            <a:r>
              <a:rPr lang="en-US" sz="3200" b="1" i="1" dirty="0">
                <a:solidFill>
                  <a:schemeClr val="tx1"/>
                </a:solidFill>
              </a:rPr>
              <a:t>How can we better help?</a:t>
            </a:r>
          </a:p>
        </p:txBody>
      </p:sp>
      <p:pic>
        <p:nvPicPr>
          <p:cNvPr id="2050" name="Picture 2" descr="How can we help?">
            <a:extLst>
              <a:ext uri="{FF2B5EF4-FFF2-40B4-BE49-F238E27FC236}">
                <a16:creationId xmlns:a16="http://schemas.microsoft.com/office/drawing/2014/main" id="{851C2F88-DCA1-F1D4-82ED-5768C165D7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41775">
            <a:off x="7600951" y="4518893"/>
            <a:ext cx="3019425" cy="1509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774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459" y="0"/>
            <a:ext cx="10877083" cy="6858000"/>
          </a:xfrm>
          <a:prstGeom prst="rect">
            <a:avLst/>
          </a:prstGeom>
        </p:spPr>
      </p:pic>
    </p:spTree>
    <p:extLst>
      <p:ext uri="{BB962C8B-B14F-4D97-AF65-F5344CB8AC3E}">
        <p14:creationId xmlns:p14="http://schemas.microsoft.com/office/powerpoint/2010/main" val="380069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A063582C-8174-46CF-97F6-E16D697A794C" descr="835C1879-58F7-4059-8E93-282F30D1BFA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926" y="2622515"/>
            <a:ext cx="4253488" cy="2834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1192" y="637988"/>
            <a:ext cx="11029616" cy="1143878"/>
          </a:xfrm>
        </p:spPr>
        <p:txBody>
          <a:bodyPr anchor="ctr"/>
          <a:lstStyle/>
          <a:p>
            <a:pPr algn="ctr"/>
            <a:r>
              <a:rPr lang="en-US" b="1" dirty="0"/>
              <a:t>WI Farmer Wellness Program</a:t>
            </a:r>
            <a:br>
              <a:rPr lang="en-US" b="1" dirty="0"/>
            </a:br>
            <a:r>
              <a:rPr lang="en-US" sz="2400" b="1" dirty="0"/>
              <a:t>Multiple options to reduce barriers &amp; meet needs</a:t>
            </a:r>
          </a:p>
        </p:txBody>
      </p:sp>
      <p:grpSp>
        <p:nvGrpSpPr>
          <p:cNvPr id="21" name="Group 20"/>
          <p:cNvGrpSpPr/>
          <p:nvPr/>
        </p:nvGrpSpPr>
        <p:grpSpPr>
          <a:xfrm>
            <a:off x="5452786" y="2211094"/>
            <a:ext cx="5094398" cy="3473110"/>
            <a:chOff x="4960922" y="2242090"/>
            <a:chExt cx="5094398" cy="3473110"/>
          </a:xfrm>
        </p:grpSpPr>
        <p:grpSp>
          <p:nvGrpSpPr>
            <p:cNvPr id="11" name="Group 10"/>
            <p:cNvGrpSpPr/>
            <p:nvPr/>
          </p:nvGrpSpPr>
          <p:grpSpPr>
            <a:xfrm>
              <a:off x="6291039" y="2242090"/>
              <a:ext cx="2000139" cy="2041126"/>
              <a:chOff x="1864558" y="0"/>
              <a:chExt cx="1439907" cy="1439886"/>
            </a:xfrm>
          </p:grpSpPr>
          <p:sp>
            <p:nvSpPr>
              <p:cNvPr id="12" name="Oval 11"/>
              <p:cNvSpPr/>
              <p:nvPr/>
            </p:nvSpPr>
            <p:spPr>
              <a:xfrm>
                <a:off x="1864558" y="0"/>
                <a:ext cx="1439907" cy="1439886"/>
              </a:xfrm>
              <a:prstGeom prst="ellipse">
                <a:avLst/>
              </a:prstGeom>
              <a:solidFill>
                <a:schemeClr val="bg2"/>
              </a:solidFill>
              <a:ln>
                <a:solidFill>
                  <a:schemeClr val="bg2"/>
                </a:solidFill>
              </a:ln>
            </p:spPr>
            <p:style>
              <a:lnRef idx="1">
                <a:schemeClr val="accent1"/>
              </a:lnRef>
              <a:fillRef idx="2">
                <a:schemeClr val="accent1"/>
              </a:fillRef>
              <a:effectRef idx="1">
                <a:schemeClr val="accent1"/>
              </a:effectRef>
              <a:fontRef idx="minor">
                <a:schemeClr val="dk1"/>
              </a:fontRef>
            </p:style>
          </p:sp>
          <p:sp>
            <p:nvSpPr>
              <p:cNvPr id="13" name="Oval 4"/>
              <p:cNvSpPr txBox="1"/>
              <p:nvPr/>
            </p:nvSpPr>
            <p:spPr>
              <a:xfrm>
                <a:off x="2075427" y="210866"/>
                <a:ext cx="1018169" cy="1018154"/>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600" b="1" kern="1200" dirty="0">
                    <a:solidFill>
                      <a:schemeClr val="tx1"/>
                    </a:solidFill>
                  </a:rPr>
                  <a:t>Tele-Counseling</a:t>
                </a:r>
              </a:p>
            </p:txBody>
          </p:sp>
        </p:grpSp>
        <p:grpSp>
          <p:nvGrpSpPr>
            <p:cNvPr id="20" name="Group 19"/>
            <p:cNvGrpSpPr/>
            <p:nvPr/>
          </p:nvGrpSpPr>
          <p:grpSpPr>
            <a:xfrm>
              <a:off x="4960922" y="2653511"/>
              <a:ext cx="5094398" cy="3061689"/>
              <a:chOff x="4914427" y="2752370"/>
              <a:chExt cx="5094398" cy="3061689"/>
            </a:xfrm>
          </p:grpSpPr>
          <p:grpSp>
            <p:nvGrpSpPr>
              <p:cNvPr id="18" name="Group 17"/>
              <p:cNvGrpSpPr/>
              <p:nvPr/>
            </p:nvGrpSpPr>
            <p:grpSpPr>
              <a:xfrm>
                <a:off x="6577570" y="2752370"/>
                <a:ext cx="3431255" cy="3061689"/>
                <a:chOff x="6577570" y="2752370"/>
                <a:chExt cx="3431255" cy="3061689"/>
              </a:xfrm>
            </p:grpSpPr>
            <p:grpSp>
              <p:nvGrpSpPr>
                <p:cNvPr id="5" name="Group 4"/>
                <p:cNvGrpSpPr/>
                <p:nvPr/>
              </p:nvGrpSpPr>
              <p:grpSpPr>
                <a:xfrm>
                  <a:off x="8008686" y="2752370"/>
                  <a:ext cx="2000139" cy="2041126"/>
                  <a:chOff x="548095" y="0"/>
                  <a:chExt cx="1439907" cy="1439886"/>
                </a:xfrm>
              </p:grpSpPr>
              <p:sp>
                <p:nvSpPr>
                  <p:cNvPr id="6" name="Oval 5"/>
                  <p:cNvSpPr/>
                  <p:nvPr/>
                </p:nvSpPr>
                <p:spPr>
                  <a:xfrm>
                    <a:off x="548095" y="0"/>
                    <a:ext cx="1439907" cy="1439886"/>
                  </a:xfrm>
                  <a:prstGeom prst="ellipse">
                    <a:avLst/>
                  </a:prstGeom>
                  <a:solidFill>
                    <a:schemeClr val="accent1">
                      <a:alpha val="50000"/>
                    </a:schemeClr>
                  </a:solidFill>
                  <a:ln w="12700">
                    <a:noFill/>
                  </a:ln>
                </p:spPr>
                <p:style>
                  <a:lnRef idx="0">
                    <a:scrgbClr r="0" g="0" b="0"/>
                  </a:lnRef>
                  <a:fillRef idx="0">
                    <a:scrgbClr r="0" g="0" b="0"/>
                  </a:fillRef>
                  <a:effectRef idx="0">
                    <a:scrgbClr r="0" g="0" b="0"/>
                  </a:effectRef>
                  <a:fontRef idx="minor">
                    <a:schemeClr val="lt1"/>
                  </a:fontRef>
                </p:style>
              </p:sp>
              <p:sp>
                <p:nvSpPr>
                  <p:cNvPr id="7" name="Oval 4"/>
                  <p:cNvSpPr txBox="1"/>
                  <p:nvPr/>
                </p:nvSpPr>
                <p:spPr>
                  <a:xfrm>
                    <a:off x="758964" y="210866"/>
                    <a:ext cx="1018169" cy="1018154"/>
                  </a:xfrm>
                  <a:prstGeom prst="rect">
                    <a:avLst/>
                  </a:prstGeom>
                  <a:ln w="12700">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600" b="1" kern="1200" dirty="0">
                        <a:solidFill>
                          <a:schemeClr val="tx1"/>
                        </a:solidFill>
                      </a:rPr>
                      <a:t>24/7 Farmer Wellness Helpline</a:t>
                    </a:r>
                  </a:p>
                </p:txBody>
              </p:sp>
            </p:grpSp>
            <p:grpSp>
              <p:nvGrpSpPr>
                <p:cNvPr id="8" name="Group 7"/>
                <p:cNvGrpSpPr/>
                <p:nvPr/>
              </p:nvGrpSpPr>
              <p:grpSpPr>
                <a:xfrm>
                  <a:off x="6577570" y="3772933"/>
                  <a:ext cx="2000139" cy="2041126"/>
                  <a:chOff x="4779474" y="2406221"/>
                  <a:chExt cx="1439907" cy="1439886"/>
                </a:xfrm>
              </p:grpSpPr>
              <p:sp>
                <p:nvSpPr>
                  <p:cNvPr id="9" name="Oval 8"/>
                  <p:cNvSpPr/>
                  <p:nvPr/>
                </p:nvSpPr>
                <p:spPr>
                  <a:xfrm>
                    <a:off x="4779474" y="2406221"/>
                    <a:ext cx="1439907" cy="1439886"/>
                  </a:xfrm>
                  <a:prstGeom prst="ellipse">
                    <a:avLst/>
                  </a:prstGeom>
                  <a:solidFill>
                    <a:schemeClr val="accent2"/>
                  </a:solidFill>
                  <a:ln/>
                </p:spPr>
                <p:style>
                  <a:lnRef idx="1">
                    <a:schemeClr val="accent3"/>
                  </a:lnRef>
                  <a:fillRef idx="2">
                    <a:schemeClr val="accent3"/>
                  </a:fillRef>
                  <a:effectRef idx="1">
                    <a:schemeClr val="accent3"/>
                  </a:effectRef>
                  <a:fontRef idx="minor">
                    <a:schemeClr val="dk1"/>
                  </a:fontRef>
                </p:style>
              </p:sp>
              <p:sp>
                <p:nvSpPr>
                  <p:cNvPr id="10" name="Oval 4"/>
                  <p:cNvSpPr txBox="1"/>
                  <p:nvPr/>
                </p:nvSpPr>
                <p:spPr>
                  <a:xfrm>
                    <a:off x="4990343" y="2621669"/>
                    <a:ext cx="1018169" cy="1018154"/>
                  </a:xfrm>
                  <a:prstGeom prst="rect">
                    <a:avLst/>
                  </a:prstGeom>
                  <a:solidFill>
                    <a:schemeClr val="accent2"/>
                  </a:solidFill>
                </p:spPr>
                <p:style>
                  <a:lnRef idx="0">
                    <a:scrgbClr r="0" g="0" b="0"/>
                  </a:lnRef>
                  <a:fillRef idx="0">
                    <a:scrgbClr r="0" g="0" b="0"/>
                  </a:fillRef>
                  <a:effectRef idx="0">
                    <a:scrgbClr r="0" g="0" b="0"/>
                  </a:effectRef>
                  <a:fontRef idx="minor">
                    <a:schemeClr val="dk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600" b="1" kern="1200" dirty="0">
                        <a:solidFill>
                          <a:schemeClr val="tx1"/>
                        </a:solidFill>
                      </a:rPr>
                      <a:t>Counseling Voucher Program</a:t>
                    </a:r>
                  </a:p>
                </p:txBody>
              </p:sp>
            </p:grpSp>
          </p:grpSp>
          <p:grpSp>
            <p:nvGrpSpPr>
              <p:cNvPr id="14" name="Group 13"/>
              <p:cNvGrpSpPr/>
              <p:nvPr/>
            </p:nvGrpSpPr>
            <p:grpSpPr>
              <a:xfrm>
                <a:off x="4914427" y="3510009"/>
                <a:ext cx="2000139" cy="2041126"/>
                <a:chOff x="4914427" y="3510009"/>
                <a:chExt cx="2000139" cy="2041126"/>
              </a:xfrm>
            </p:grpSpPr>
            <p:sp>
              <p:nvSpPr>
                <p:cNvPr id="16" name="Oval 15"/>
                <p:cNvSpPr/>
                <p:nvPr/>
              </p:nvSpPr>
              <p:spPr>
                <a:xfrm>
                  <a:off x="4914427" y="3510009"/>
                  <a:ext cx="2000139" cy="2041126"/>
                </a:xfrm>
                <a:prstGeom prst="ellipse">
                  <a:avLst/>
                </a:prstGeom>
                <a:solidFill>
                  <a:schemeClr val="accent5"/>
                </a:solidFill>
                <a:ln>
                  <a:noFill/>
                </a:ln>
              </p:spPr>
              <p:style>
                <a:lnRef idx="1">
                  <a:schemeClr val="accent6"/>
                </a:lnRef>
                <a:fillRef idx="2">
                  <a:schemeClr val="accent6"/>
                </a:fillRef>
                <a:effectRef idx="1">
                  <a:schemeClr val="accent6"/>
                </a:effectRef>
                <a:fontRef idx="minor">
                  <a:schemeClr val="dk1"/>
                </a:fontRef>
              </p:style>
            </p:sp>
            <p:sp>
              <p:nvSpPr>
                <p:cNvPr id="17" name="Oval 4"/>
                <p:cNvSpPr txBox="1"/>
                <p:nvPr/>
              </p:nvSpPr>
              <p:spPr>
                <a:xfrm>
                  <a:off x="5207340" y="3808924"/>
                  <a:ext cx="1414313" cy="1443295"/>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600" b="1" kern="1200" dirty="0">
                      <a:solidFill>
                        <a:schemeClr val="tx1"/>
                      </a:solidFill>
                    </a:rPr>
                    <a:t>Online Farmer Support Groups</a:t>
                  </a:r>
                </a:p>
              </p:txBody>
            </p:sp>
          </p:grpSp>
        </p:grpSp>
      </p:grpSp>
    </p:spTree>
    <p:extLst>
      <p:ext uri="{BB962C8B-B14F-4D97-AF65-F5344CB8AC3E}">
        <p14:creationId xmlns:p14="http://schemas.microsoft.com/office/powerpoint/2010/main" val="205954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3044829" y="33131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p:cNvSpPr txBox="1"/>
          <p:nvPr/>
        </p:nvSpPr>
        <p:spPr>
          <a:xfrm>
            <a:off x="586527" y="2180724"/>
            <a:ext cx="6548752" cy="3754874"/>
          </a:xfrm>
          <a:prstGeom prst="rect">
            <a:avLst/>
          </a:prstGeom>
          <a:noFill/>
        </p:spPr>
        <p:txBody>
          <a:bodyPr wrap="square" rtlCol="0">
            <a:spAutoFit/>
          </a:bodyPr>
          <a:lstStyle/>
          <a:p>
            <a:pPr marL="457200" lvl="0" indent="-457200">
              <a:spcAft>
                <a:spcPts val="1200"/>
              </a:spcAft>
              <a:buFont typeface="Arial" panose="020B0604020202020204" pitchFamily="34" charset="0"/>
              <a:buChar char="•"/>
            </a:pPr>
            <a:r>
              <a:rPr lang="en-US" sz="2800" dirty="0" smtClean="0"/>
              <a:t>Work with us to find an option that best fits your needs</a:t>
            </a:r>
          </a:p>
          <a:p>
            <a:pPr marL="457200" lvl="0" indent="-457200">
              <a:spcAft>
                <a:spcPts val="1200"/>
              </a:spcAft>
              <a:buFont typeface="Arial" panose="020B0604020202020204" pitchFamily="34" charset="0"/>
              <a:buChar char="•"/>
            </a:pPr>
            <a:r>
              <a:rPr lang="en-US" sz="2800" dirty="0" smtClean="0"/>
              <a:t>Options available for all Wisconsin farmers &amp; their families</a:t>
            </a:r>
          </a:p>
          <a:p>
            <a:pPr marL="914400" lvl="1" indent="-457200">
              <a:spcAft>
                <a:spcPts val="1200"/>
              </a:spcAft>
              <a:buFont typeface="Arial" panose="020B0604020202020204" pitchFamily="34" charset="0"/>
              <a:buChar char="•"/>
            </a:pPr>
            <a:r>
              <a:rPr lang="en-US" sz="2400" dirty="0" smtClean="0"/>
              <a:t>Strong network of counselors with knowledge of farming</a:t>
            </a:r>
          </a:p>
          <a:p>
            <a:pPr marL="914400" lvl="1" indent="-457200">
              <a:spcAft>
                <a:spcPts val="1200"/>
              </a:spcAft>
              <a:buFont typeface="Arial" panose="020B0604020202020204" pitchFamily="34" charset="0"/>
              <a:buChar char="•"/>
            </a:pPr>
            <a:r>
              <a:rPr lang="en-US" sz="2400" dirty="0" smtClean="0"/>
              <a:t>Specialists in a variety of topics including: substance use, anxiety, family relationships</a:t>
            </a:r>
            <a:endParaRPr lang="en-US" sz="2400" dirty="0"/>
          </a:p>
        </p:txBody>
      </p:sp>
      <p:sp>
        <p:nvSpPr>
          <p:cNvPr id="2" name="Title 1"/>
          <p:cNvSpPr>
            <a:spLocks noGrp="1"/>
          </p:cNvSpPr>
          <p:nvPr>
            <p:ph type="title"/>
          </p:nvPr>
        </p:nvSpPr>
        <p:spPr>
          <a:xfrm>
            <a:off x="518412" y="657225"/>
            <a:ext cx="11029616" cy="1104898"/>
          </a:xfrm>
        </p:spPr>
        <p:txBody>
          <a:bodyPr anchor="ctr">
            <a:normAutofit fontScale="90000"/>
          </a:bodyPr>
          <a:lstStyle/>
          <a:p>
            <a:pPr algn="ctr"/>
            <a:r>
              <a:rPr lang="en-US" sz="4000" b="1" dirty="0" smtClean="0"/>
              <a:t>Wellness Services to Meet Your Needs</a:t>
            </a:r>
            <a:endParaRPr lang="en-US" sz="4000" b="1" dirty="0"/>
          </a:p>
        </p:txBody>
      </p:sp>
      <p:sp>
        <p:nvSpPr>
          <p:cNvPr id="41" name="Rectangle 92"/>
          <p:cNvSpPr>
            <a:spLocks noChangeArrowheads="1"/>
          </p:cNvSpPr>
          <p:nvPr/>
        </p:nvSpPr>
        <p:spPr bwMode="auto">
          <a:xfrm>
            <a:off x="942109" y="-88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116"/>
          <p:cNvSpPr>
            <a:spLocks noChangeArrowheads="1"/>
          </p:cNvSpPr>
          <p:nvPr/>
        </p:nvSpPr>
        <p:spPr bwMode="auto">
          <a:xfrm>
            <a:off x="1399309" y="36853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2447" y="2697560"/>
            <a:ext cx="3662267" cy="2441511"/>
          </a:xfrm>
          <a:prstGeom prst="rect">
            <a:avLst/>
          </a:prstGeom>
          <a:ln w="38100">
            <a:solidFill>
              <a:schemeClr val="tx1"/>
            </a:solidFill>
          </a:ln>
        </p:spPr>
      </p:pic>
      <p:sp>
        <p:nvSpPr>
          <p:cNvPr id="6" name="TextBox 5"/>
          <p:cNvSpPr txBox="1"/>
          <p:nvPr/>
        </p:nvSpPr>
        <p:spPr>
          <a:xfrm>
            <a:off x="8042827" y="5269699"/>
            <a:ext cx="3505201" cy="338554"/>
          </a:xfrm>
          <a:prstGeom prst="rect">
            <a:avLst/>
          </a:prstGeom>
          <a:noFill/>
        </p:spPr>
        <p:txBody>
          <a:bodyPr wrap="square" rtlCol="0">
            <a:spAutoFit/>
          </a:bodyPr>
          <a:lstStyle/>
          <a:p>
            <a:r>
              <a:rPr lang="en-US" sz="1600" dirty="0" smtClean="0"/>
              <a:t>Megan Wolf, Dual Diagnosis Counselor</a:t>
            </a:r>
            <a:endParaRPr lang="en-US" sz="1600" dirty="0"/>
          </a:p>
        </p:txBody>
      </p:sp>
    </p:spTree>
    <p:extLst>
      <p:ext uri="{BB962C8B-B14F-4D97-AF65-F5344CB8AC3E}">
        <p14:creationId xmlns:p14="http://schemas.microsoft.com/office/powerpoint/2010/main" val="3497922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77014" y="3112497"/>
            <a:ext cx="5112762" cy="3293209"/>
          </a:xfrm>
          <a:prstGeom prst="rect">
            <a:avLst/>
          </a:prstGeom>
          <a:noFill/>
        </p:spPr>
        <p:txBody>
          <a:bodyPr wrap="square" rtlCol="0">
            <a:spAutoFit/>
          </a:bodyPr>
          <a:lstStyle/>
          <a:p>
            <a:pPr marL="457200" lvl="0" indent="-457200">
              <a:spcAft>
                <a:spcPts val="1200"/>
              </a:spcAft>
              <a:buFont typeface="Arial" panose="020B0604020202020204" pitchFamily="34" charset="0"/>
              <a:buChar char="•"/>
            </a:pPr>
            <a:r>
              <a:rPr lang="en-US" sz="2800" dirty="0"/>
              <a:t>In-the-moment counseling</a:t>
            </a:r>
          </a:p>
          <a:p>
            <a:pPr marL="457200" lvl="0" indent="-457200">
              <a:spcAft>
                <a:spcPts val="1200"/>
              </a:spcAft>
              <a:buFont typeface="Arial" panose="020B0604020202020204" pitchFamily="34" charset="0"/>
              <a:buChar char="•"/>
            </a:pPr>
            <a:r>
              <a:rPr lang="en-US" sz="2800" dirty="0"/>
              <a:t>Available 24/7/365</a:t>
            </a:r>
          </a:p>
          <a:p>
            <a:pPr marL="457200" lvl="0" indent="-457200">
              <a:spcAft>
                <a:spcPts val="1200"/>
              </a:spcAft>
              <a:buFont typeface="Arial" panose="020B0604020202020204" pitchFamily="34" charset="0"/>
              <a:buChar char="•"/>
            </a:pPr>
            <a:r>
              <a:rPr lang="en-US" sz="2800" dirty="0"/>
              <a:t>Staffed by team of experienced stress counselors</a:t>
            </a:r>
          </a:p>
          <a:p>
            <a:pPr marL="457200" lvl="0" indent="-457200">
              <a:spcAft>
                <a:spcPts val="1200"/>
              </a:spcAft>
              <a:buFont typeface="Arial" panose="020B0604020202020204" pitchFamily="34" charset="0"/>
              <a:buChar char="•"/>
            </a:pPr>
            <a:r>
              <a:rPr lang="en-US" sz="2800" dirty="0"/>
              <a:t>Free and confidential</a:t>
            </a:r>
          </a:p>
          <a:p>
            <a:pPr marL="457200" lvl="0" indent="-457200">
              <a:spcAft>
                <a:spcPts val="1200"/>
              </a:spcAft>
              <a:buFont typeface="Arial" panose="020B0604020202020204" pitchFamily="34" charset="0"/>
              <a:buChar char="•"/>
            </a:pPr>
            <a:r>
              <a:rPr lang="en-US" sz="2800" dirty="0"/>
              <a:t>Unlimited calls</a:t>
            </a:r>
          </a:p>
        </p:txBody>
      </p:sp>
      <p:sp>
        <p:nvSpPr>
          <p:cNvPr id="5" name="TextBox 4"/>
          <p:cNvSpPr txBox="1"/>
          <p:nvPr/>
        </p:nvSpPr>
        <p:spPr>
          <a:xfrm>
            <a:off x="6657306" y="2308277"/>
            <a:ext cx="3729340" cy="646331"/>
          </a:xfrm>
          <a:prstGeom prst="rect">
            <a:avLst/>
          </a:prstGeom>
          <a:ln w="38100">
            <a:solidFill>
              <a:schemeClr val="tx1"/>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3600" b="1" dirty="0"/>
              <a:t>(888) 901-2558</a:t>
            </a:r>
          </a:p>
        </p:txBody>
      </p:sp>
      <p:sp>
        <p:nvSpPr>
          <p:cNvPr id="2" name="Title 1"/>
          <p:cNvSpPr>
            <a:spLocks noGrp="1"/>
          </p:cNvSpPr>
          <p:nvPr>
            <p:ph type="title"/>
          </p:nvPr>
        </p:nvSpPr>
        <p:spPr>
          <a:xfrm>
            <a:off x="562206" y="628649"/>
            <a:ext cx="11029616" cy="1152525"/>
          </a:xfrm>
        </p:spPr>
        <p:txBody>
          <a:bodyPr anchor="ctr">
            <a:normAutofit/>
          </a:bodyPr>
          <a:lstStyle/>
          <a:p>
            <a:pPr algn="ctr"/>
            <a:r>
              <a:rPr lang="en-US" sz="4000" b="1" dirty="0"/>
              <a:t>24/7 Farmer Wellness helpline</a:t>
            </a:r>
          </a:p>
        </p:txBody>
      </p:sp>
      <p:pic>
        <p:nvPicPr>
          <p:cNvPr id="4" name="Picture 3"/>
          <p:cNvPicPr>
            <a:picLocks noChangeAspect="1"/>
          </p:cNvPicPr>
          <p:nvPr/>
        </p:nvPicPr>
        <p:blipFill>
          <a:blip r:embed="rId3"/>
          <a:stretch>
            <a:fillRect/>
          </a:stretch>
        </p:blipFill>
        <p:spPr>
          <a:xfrm>
            <a:off x="625770" y="2308277"/>
            <a:ext cx="4908925" cy="36433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09359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4150" y="3061680"/>
            <a:ext cx="5814355" cy="3293209"/>
          </a:xfrm>
          <a:prstGeom prst="rect">
            <a:avLst/>
          </a:prstGeom>
          <a:noFill/>
        </p:spPr>
        <p:txBody>
          <a:bodyPr wrap="square" rtlCol="0">
            <a:spAutoFit/>
          </a:bodyPr>
          <a:lstStyle/>
          <a:p>
            <a:pPr marL="457200" lvl="0" indent="-457200">
              <a:spcAft>
                <a:spcPts val="1200"/>
              </a:spcAft>
              <a:buFont typeface="Arial" panose="020B0604020202020204" pitchFamily="34" charset="0"/>
              <a:buChar char="•"/>
            </a:pPr>
            <a:r>
              <a:rPr lang="en-US" sz="2800" dirty="0"/>
              <a:t>Ongoing/scheduled counseling</a:t>
            </a:r>
          </a:p>
          <a:p>
            <a:pPr marL="457200" lvl="0" indent="-457200">
              <a:spcAft>
                <a:spcPts val="1200"/>
              </a:spcAft>
              <a:buFont typeface="Arial" panose="020B0604020202020204" pitchFamily="34" charset="0"/>
              <a:buChar char="•"/>
            </a:pPr>
            <a:r>
              <a:rPr lang="en-US" sz="2800" dirty="0"/>
              <a:t>Available via phone or web video</a:t>
            </a:r>
          </a:p>
          <a:p>
            <a:pPr marL="457200" lvl="0" indent="-457200">
              <a:spcAft>
                <a:spcPts val="1200"/>
              </a:spcAft>
              <a:buFont typeface="Arial" panose="020B0604020202020204" pitchFamily="34" charset="0"/>
              <a:buChar char="•"/>
            </a:pPr>
            <a:r>
              <a:rPr lang="en-US" sz="2800" dirty="0"/>
              <a:t>Licensed mental health professional familiar with rural WI and farming</a:t>
            </a:r>
          </a:p>
          <a:p>
            <a:pPr marL="457200" lvl="0" indent="-457200">
              <a:spcAft>
                <a:spcPts val="1200"/>
              </a:spcAft>
              <a:buFont typeface="Arial" panose="020B0604020202020204" pitchFamily="34" charset="0"/>
              <a:buChar char="•"/>
            </a:pPr>
            <a:r>
              <a:rPr lang="en-US" sz="2800" dirty="0"/>
              <a:t>Free and confidential</a:t>
            </a:r>
          </a:p>
          <a:p>
            <a:pPr marL="457200" lvl="0" indent="-457200">
              <a:spcAft>
                <a:spcPts val="1200"/>
              </a:spcAft>
              <a:buFont typeface="Arial" panose="020B0604020202020204" pitchFamily="34" charset="0"/>
              <a:buChar char="•"/>
            </a:pPr>
            <a:r>
              <a:rPr lang="en-US" sz="2800" dirty="0"/>
              <a:t>Unlimited sessions</a:t>
            </a:r>
          </a:p>
        </p:txBody>
      </p:sp>
      <p:sp>
        <p:nvSpPr>
          <p:cNvPr id="7" name="TextBox 6"/>
          <p:cNvSpPr txBox="1"/>
          <p:nvPr/>
        </p:nvSpPr>
        <p:spPr>
          <a:xfrm>
            <a:off x="918107" y="2071439"/>
            <a:ext cx="5154448" cy="83099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a:t>By Request</a:t>
            </a:r>
          </a:p>
          <a:p>
            <a:pPr algn="ctr"/>
            <a:r>
              <a:rPr lang="en-US" sz="2400" b="1" dirty="0"/>
              <a:t>(800) 942-2474 or (888) 901-2558</a:t>
            </a:r>
          </a:p>
        </p:txBody>
      </p:sp>
      <p:sp>
        <p:nvSpPr>
          <p:cNvPr id="2" name="Title 1"/>
          <p:cNvSpPr>
            <a:spLocks noGrp="1"/>
          </p:cNvSpPr>
          <p:nvPr>
            <p:ph type="title"/>
          </p:nvPr>
        </p:nvSpPr>
        <p:spPr>
          <a:xfrm>
            <a:off x="581192" y="619124"/>
            <a:ext cx="11029616" cy="1162051"/>
          </a:xfrm>
        </p:spPr>
        <p:txBody>
          <a:bodyPr anchor="ctr">
            <a:normAutofit/>
          </a:bodyPr>
          <a:lstStyle/>
          <a:p>
            <a:pPr algn="ctr"/>
            <a:r>
              <a:rPr lang="en-US" sz="4400" b="1" dirty="0"/>
              <a:t>Tele-counseling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5736" y="2373921"/>
            <a:ext cx="4846404" cy="3230936"/>
          </a:xfrm>
          <a:prstGeom prst="rect">
            <a:avLst/>
          </a:prstGeom>
          <a:ln w="38100">
            <a:solidFill>
              <a:schemeClr val="tx1"/>
            </a:solidFill>
          </a:ln>
        </p:spPr>
      </p:pic>
      <p:sp>
        <p:nvSpPr>
          <p:cNvPr id="6" name="TextBox 5"/>
          <p:cNvSpPr txBox="1"/>
          <p:nvPr/>
        </p:nvSpPr>
        <p:spPr>
          <a:xfrm>
            <a:off x="6890965" y="5702158"/>
            <a:ext cx="4541175" cy="338554"/>
          </a:xfrm>
          <a:prstGeom prst="rect">
            <a:avLst/>
          </a:prstGeom>
          <a:noFill/>
        </p:spPr>
        <p:txBody>
          <a:bodyPr wrap="square" rtlCol="0">
            <a:spAutoFit/>
          </a:bodyPr>
          <a:lstStyle/>
          <a:p>
            <a:r>
              <a:rPr lang="en-US" sz="1600" dirty="0" err="1"/>
              <a:t>Jes</a:t>
            </a:r>
            <a:r>
              <a:rPr lang="en-US" sz="1600" dirty="0"/>
              <a:t> Beauchamp, Licensed Clinical Social Worker</a:t>
            </a:r>
          </a:p>
        </p:txBody>
      </p:sp>
    </p:spTree>
    <p:extLst>
      <p:ext uri="{BB962C8B-B14F-4D97-AF65-F5344CB8AC3E}">
        <p14:creationId xmlns:p14="http://schemas.microsoft.com/office/powerpoint/2010/main" val="3843767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3044829" y="33131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p:cNvSpPr txBox="1"/>
          <p:nvPr/>
        </p:nvSpPr>
        <p:spPr>
          <a:xfrm>
            <a:off x="611465" y="3236440"/>
            <a:ext cx="6548752" cy="3108543"/>
          </a:xfrm>
          <a:prstGeom prst="rect">
            <a:avLst/>
          </a:prstGeom>
          <a:noFill/>
        </p:spPr>
        <p:txBody>
          <a:bodyPr wrap="square" rtlCol="0">
            <a:spAutoFit/>
          </a:bodyPr>
          <a:lstStyle/>
          <a:p>
            <a:pPr marL="457200" lvl="0" indent="-457200">
              <a:spcAft>
                <a:spcPts val="1200"/>
              </a:spcAft>
              <a:buFont typeface="Arial" panose="020B0604020202020204" pitchFamily="34" charset="0"/>
              <a:buChar char="•"/>
            </a:pPr>
            <a:r>
              <a:rPr lang="en-US" sz="2800" dirty="0"/>
              <a:t>Ongoing/scheduled in-person counseling</a:t>
            </a:r>
          </a:p>
          <a:p>
            <a:pPr marL="457200" lvl="0" indent="-457200">
              <a:spcAft>
                <a:spcPts val="1200"/>
              </a:spcAft>
              <a:buFont typeface="Arial" panose="020B0604020202020204" pitchFamily="34" charset="0"/>
              <a:buChar char="•"/>
            </a:pPr>
            <a:r>
              <a:rPr lang="en-US" sz="2800" dirty="0"/>
              <a:t>Covers cost of appointments</a:t>
            </a:r>
          </a:p>
          <a:p>
            <a:pPr marL="457200" lvl="0" indent="-457200">
              <a:spcAft>
                <a:spcPts val="1200"/>
              </a:spcAft>
              <a:buFont typeface="Arial" panose="020B0604020202020204" pitchFamily="34" charset="0"/>
              <a:buChar char="•"/>
            </a:pPr>
            <a:r>
              <a:rPr lang="en-US" sz="2800" dirty="0"/>
              <a:t>FY22 data (July ‘21 – June ‘22) </a:t>
            </a:r>
          </a:p>
          <a:p>
            <a:pPr marL="914400" lvl="1" indent="-457200">
              <a:spcAft>
                <a:spcPts val="1200"/>
              </a:spcAft>
              <a:buFont typeface="Arial" panose="020B0604020202020204" pitchFamily="34" charset="0"/>
              <a:buChar char="•"/>
            </a:pPr>
            <a:r>
              <a:rPr lang="en-US" sz="2400" dirty="0"/>
              <a:t>159 vouchers redeemed; 2</a:t>
            </a:r>
            <a:r>
              <a:rPr lang="en-US" sz="2400" baseline="30000" dirty="0"/>
              <a:t>nd</a:t>
            </a:r>
            <a:r>
              <a:rPr lang="en-US" sz="2400" dirty="0"/>
              <a:t> all-time high</a:t>
            </a:r>
          </a:p>
          <a:p>
            <a:pPr marL="914400" lvl="1" indent="-457200">
              <a:spcAft>
                <a:spcPts val="1200"/>
              </a:spcAft>
              <a:buFont typeface="Arial" panose="020B0604020202020204" pitchFamily="34" charset="0"/>
              <a:buChar char="•"/>
            </a:pPr>
            <a:r>
              <a:rPr lang="en-US" sz="2400" dirty="0"/>
              <a:t>81% estimated voucher redemption rate; all-time high</a:t>
            </a:r>
          </a:p>
        </p:txBody>
      </p:sp>
      <p:sp>
        <p:nvSpPr>
          <p:cNvPr id="9" name="TextBox 8"/>
          <p:cNvSpPr txBox="1"/>
          <p:nvPr/>
        </p:nvSpPr>
        <p:spPr>
          <a:xfrm>
            <a:off x="1819862" y="2078976"/>
            <a:ext cx="3744498" cy="954107"/>
          </a:xfrm>
          <a:prstGeom prst="rect">
            <a:avLst/>
          </a:prstGeom>
          <a:ln w="381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b="1" dirty="0"/>
              <a:t>By Request</a:t>
            </a:r>
          </a:p>
          <a:p>
            <a:pPr algn="ctr"/>
            <a:r>
              <a:rPr lang="en-US" sz="2800" b="1" dirty="0"/>
              <a:t>(800) 942-2474</a:t>
            </a:r>
          </a:p>
        </p:txBody>
      </p:sp>
      <p:sp>
        <p:nvSpPr>
          <p:cNvPr id="2" name="Title 1"/>
          <p:cNvSpPr>
            <a:spLocks noGrp="1"/>
          </p:cNvSpPr>
          <p:nvPr>
            <p:ph type="title"/>
          </p:nvPr>
        </p:nvSpPr>
        <p:spPr>
          <a:xfrm>
            <a:off x="518412" y="657225"/>
            <a:ext cx="11029616" cy="1104898"/>
          </a:xfrm>
        </p:spPr>
        <p:txBody>
          <a:bodyPr anchor="ctr">
            <a:normAutofit/>
          </a:bodyPr>
          <a:lstStyle/>
          <a:p>
            <a:pPr algn="ctr"/>
            <a:r>
              <a:rPr lang="en-US" sz="4000" b="1" dirty="0"/>
              <a:t>Counseling voucher program</a:t>
            </a:r>
          </a:p>
        </p:txBody>
      </p:sp>
      <p:graphicFrame>
        <p:nvGraphicFramePr>
          <p:cNvPr id="11" name="Chart 10"/>
          <p:cNvGraphicFramePr/>
          <p:nvPr/>
        </p:nvGraphicFramePr>
        <p:xfrm>
          <a:off x="7593660" y="2078976"/>
          <a:ext cx="3999841" cy="3513709"/>
        </p:xfrm>
        <a:graphic>
          <a:graphicData uri="http://schemas.openxmlformats.org/drawingml/2006/chart">
            <c:chart xmlns:c="http://schemas.openxmlformats.org/drawingml/2006/chart" xmlns:r="http://schemas.openxmlformats.org/officeDocument/2006/relationships" r:id="rId3"/>
          </a:graphicData>
        </a:graphic>
      </p:graphicFrame>
      <p:sp>
        <p:nvSpPr>
          <p:cNvPr id="41" name="Rectangle 92"/>
          <p:cNvSpPr>
            <a:spLocks noChangeArrowheads="1"/>
          </p:cNvSpPr>
          <p:nvPr/>
        </p:nvSpPr>
        <p:spPr bwMode="auto">
          <a:xfrm>
            <a:off x="942109" y="-886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Rectangle 116"/>
          <p:cNvSpPr>
            <a:spLocks noChangeArrowheads="1"/>
          </p:cNvSpPr>
          <p:nvPr/>
        </p:nvSpPr>
        <p:spPr bwMode="auto">
          <a:xfrm>
            <a:off x="1399309" y="36853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166567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0787" y="619124"/>
            <a:ext cx="11285992" cy="1171575"/>
          </a:xfrm>
        </p:spPr>
        <p:txBody>
          <a:bodyPr anchor="ctr">
            <a:normAutofit/>
          </a:bodyPr>
          <a:lstStyle/>
          <a:p>
            <a:pPr algn="ctr"/>
            <a:r>
              <a:rPr lang="en-US" sz="4000" b="1" dirty="0"/>
              <a:t>Online Farmer support groups</a:t>
            </a:r>
          </a:p>
        </p:txBody>
      </p:sp>
      <p:sp>
        <p:nvSpPr>
          <p:cNvPr id="11" name="TextBox 10"/>
          <p:cNvSpPr txBox="1"/>
          <p:nvPr/>
        </p:nvSpPr>
        <p:spPr>
          <a:xfrm>
            <a:off x="440787" y="2110870"/>
            <a:ext cx="5431693" cy="3570208"/>
          </a:xfrm>
          <a:prstGeom prst="rect">
            <a:avLst/>
          </a:prstGeom>
          <a:noFill/>
        </p:spPr>
        <p:txBody>
          <a:bodyPr wrap="square" rtlCol="0">
            <a:spAutoFit/>
          </a:bodyPr>
          <a:lstStyle/>
          <a:p>
            <a:pPr marL="342900" indent="-342900">
              <a:spcAft>
                <a:spcPts val="1200"/>
              </a:spcAft>
              <a:buClr>
                <a:schemeClr val="accent3"/>
              </a:buClr>
              <a:buFont typeface="Arial" panose="020B0604020202020204" pitchFamily="34" charset="0"/>
              <a:buChar char="•"/>
            </a:pPr>
            <a:r>
              <a:rPr lang="en-US" sz="2800" dirty="0"/>
              <a:t>Held online via Zoom </a:t>
            </a:r>
          </a:p>
          <a:p>
            <a:pPr marL="342900" indent="-342900">
              <a:spcAft>
                <a:spcPts val="1200"/>
              </a:spcAft>
              <a:buClr>
                <a:schemeClr val="accent3"/>
              </a:buClr>
              <a:buFont typeface="Arial" panose="020B0604020202020204" pitchFamily="34" charset="0"/>
              <a:buChar char="•"/>
            </a:pPr>
            <a:r>
              <a:rPr lang="en-US" sz="2800" dirty="0"/>
              <a:t>Led by trained peer leaders with assistance from a licensed mental health professional</a:t>
            </a:r>
          </a:p>
          <a:p>
            <a:pPr marL="342900" indent="-342900">
              <a:spcAft>
                <a:spcPts val="1200"/>
              </a:spcAft>
              <a:buClr>
                <a:schemeClr val="accent3"/>
              </a:buClr>
              <a:buFont typeface="Arial" panose="020B0604020202020204" pitchFamily="34" charset="0"/>
              <a:buChar char="•"/>
            </a:pPr>
            <a:r>
              <a:rPr lang="en-US" sz="2800" dirty="0"/>
              <a:t>60 minutes per session</a:t>
            </a:r>
          </a:p>
          <a:p>
            <a:pPr marL="342900" indent="-342900">
              <a:spcAft>
                <a:spcPts val="1200"/>
              </a:spcAft>
              <a:buClr>
                <a:schemeClr val="accent3"/>
              </a:buClr>
              <a:buFont typeface="Arial" panose="020B0604020202020204" pitchFamily="34" charset="0"/>
              <a:buChar char="•"/>
            </a:pPr>
            <a:r>
              <a:rPr lang="en-US" sz="2800" dirty="0"/>
              <a:t>Participants can choose to be anonymous on screen</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38235"/>
          <a:stretch/>
        </p:blipFill>
        <p:spPr>
          <a:xfrm>
            <a:off x="6261287" y="2909259"/>
            <a:ext cx="5052311" cy="1973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21582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b="1685"/>
          <a:stretch/>
        </p:blipFill>
        <p:spPr>
          <a:xfrm>
            <a:off x="1550796" y="2162566"/>
            <a:ext cx="2945039" cy="29009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p:cNvSpPr txBox="1"/>
          <p:nvPr/>
        </p:nvSpPr>
        <p:spPr>
          <a:xfrm>
            <a:off x="357033" y="5393425"/>
            <a:ext cx="5332566" cy="769441"/>
          </a:xfrm>
          <a:prstGeom prst="rect">
            <a:avLst/>
          </a:prstGeom>
          <a:ln w="38100">
            <a:solidFill>
              <a:schemeClr val="tx1"/>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200" b="1" dirty="0"/>
              <a:t>*Available at </a:t>
            </a:r>
            <a:r>
              <a:rPr lang="en-US" sz="2200" b="1" dirty="0">
                <a:hlinkClick r:id="rId4"/>
              </a:rPr>
              <a:t>https://farmcenter.wi.gov</a:t>
            </a:r>
            <a:endParaRPr lang="en-US" sz="2200" b="1" dirty="0"/>
          </a:p>
          <a:p>
            <a:pPr algn="ctr"/>
            <a:r>
              <a:rPr lang="en-US" sz="2200" b="1" dirty="0">
                <a:solidFill>
                  <a:schemeClr val="tx1"/>
                </a:solidFill>
              </a:rPr>
              <a:t>and on most popular podcast platforms</a:t>
            </a:r>
            <a:endParaRPr lang="en-US" sz="2200" b="1" kern="1200" dirty="0">
              <a:solidFill>
                <a:schemeClr val="tx1"/>
              </a:solidFill>
            </a:endParaRPr>
          </a:p>
        </p:txBody>
      </p:sp>
      <p:sp>
        <p:nvSpPr>
          <p:cNvPr id="3" name="Title 2"/>
          <p:cNvSpPr>
            <a:spLocks noGrp="1"/>
          </p:cNvSpPr>
          <p:nvPr>
            <p:ph type="title"/>
          </p:nvPr>
        </p:nvSpPr>
        <p:spPr>
          <a:xfrm>
            <a:off x="581192" y="609599"/>
            <a:ext cx="11029616" cy="1223070"/>
          </a:xfrm>
        </p:spPr>
        <p:txBody>
          <a:bodyPr anchor="ctr">
            <a:normAutofit/>
          </a:bodyPr>
          <a:lstStyle/>
          <a:p>
            <a:pPr algn="ctr"/>
            <a:r>
              <a:rPr lang="en-US" sz="4400" b="1" dirty="0"/>
              <a:t>Rural realities podcast</a:t>
            </a:r>
          </a:p>
        </p:txBody>
      </p:sp>
      <p:sp>
        <p:nvSpPr>
          <p:cNvPr id="7" name="TextBox 6"/>
          <p:cNvSpPr txBox="1"/>
          <p:nvPr/>
        </p:nvSpPr>
        <p:spPr>
          <a:xfrm>
            <a:off x="5524500" y="1995411"/>
            <a:ext cx="6086308" cy="3631763"/>
          </a:xfrm>
          <a:prstGeom prst="rect">
            <a:avLst/>
          </a:prstGeom>
          <a:noFill/>
        </p:spPr>
        <p:txBody>
          <a:bodyPr wrap="square" rtlCol="0">
            <a:spAutoFit/>
          </a:bodyPr>
          <a:lstStyle/>
          <a:p>
            <a:pPr marL="342900" indent="-342900">
              <a:spcAft>
                <a:spcPts val="1200"/>
              </a:spcAft>
              <a:buClr>
                <a:schemeClr val="accent3"/>
              </a:buClr>
              <a:buFont typeface="Arial" panose="020B0604020202020204" pitchFamily="34" charset="0"/>
              <a:buChar char="•"/>
            </a:pPr>
            <a:r>
              <a:rPr lang="en-US" sz="2800" dirty="0"/>
              <a:t>20 episodes in catalog and growing</a:t>
            </a:r>
          </a:p>
          <a:p>
            <a:pPr marL="342900" indent="-342900">
              <a:spcAft>
                <a:spcPts val="1200"/>
              </a:spcAft>
              <a:buClr>
                <a:schemeClr val="accent3"/>
              </a:buClr>
              <a:buFont typeface="Arial" panose="020B0604020202020204" pitchFamily="34" charset="0"/>
              <a:buChar char="•"/>
            </a:pPr>
            <a:r>
              <a:rPr lang="en-US" sz="2800" dirty="0"/>
              <a:t> Over 1,500 downloads to date</a:t>
            </a:r>
          </a:p>
          <a:p>
            <a:pPr marL="342900" indent="-342900">
              <a:spcAft>
                <a:spcPts val="1200"/>
              </a:spcAft>
              <a:buClr>
                <a:schemeClr val="accent3"/>
              </a:buClr>
              <a:buFont typeface="Arial" panose="020B0604020202020204" pitchFamily="34" charset="0"/>
              <a:buChar char="•"/>
            </a:pPr>
            <a:r>
              <a:rPr lang="en-US" sz="2800" dirty="0"/>
              <a:t> Popular episodes include:</a:t>
            </a:r>
          </a:p>
          <a:p>
            <a:pPr marL="800100" lvl="1" indent="-342900">
              <a:spcAft>
                <a:spcPts val="1200"/>
              </a:spcAft>
              <a:buClr>
                <a:schemeClr val="accent3"/>
              </a:buClr>
              <a:buFont typeface="Arial" panose="020B0604020202020204" pitchFamily="34" charset="0"/>
              <a:buChar char="•"/>
            </a:pPr>
            <a:r>
              <a:rPr lang="en-US" sz="2400" dirty="0"/>
              <a:t>Breaking the Stigma on Mental Health</a:t>
            </a:r>
          </a:p>
          <a:p>
            <a:pPr marL="800100" lvl="1" indent="-342900">
              <a:spcAft>
                <a:spcPts val="1200"/>
              </a:spcAft>
              <a:buClr>
                <a:schemeClr val="accent3"/>
              </a:buClr>
              <a:buFont typeface="Arial" panose="020B0604020202020204" pitchFamily="34" charset="0"/>
              <a:buChar char="•"/>
            </a:pPr>
            <a:r>
              <a:rPr lang="en-US" sz="2400" dirty="0"/>
              <a:t>Use a Positive Mindset &amp; Gratitude to Handle Daily Farm Stress</a:t>
            </a:r>
          </a:p>
          <a:p>
            <a:pPr marL="800100" lvl="1" indent="-342900">
              <a:spcAft>
                <a:spcPts val="1200"/>
              </a:spcAft>
              <a:buClr>
                <a:schemeClr val="accent3"/>
              </a:buClr>
              <a:buFont typeface="Arial" panose="020B0604020202020204" pitchFamily="34" charset="0"/>
              <a:buChar char="•"/>
            </a:pPr>
            <a:r>
              <a:rPr lang="en-US" sz="2400" dirty="0"/>
              <a:t>Discussing the "</a:t>
            </a:r>
            <a:r>
              <a:rPr lang="en-US" sz="2400" dirty="0" err="1"/>
              <a:t>Undiscussabull</a:t>
            </a:r>
            <a:r>
              <a:rPr lang="en-US" sz="2400" dirty="0"/>
              <a:t>”</a:t>
            </a:r>
          </a:p>
        </p:txBody>
      </p:sp>
    </p:spTree>
    <p:extLst>
      <p:ext uri="{BB962C8B-B14F-4D97-AF65-F5344CB8AC3E}">
        <p14:creationId xmlns:p14="http://schemas.microsoft.com/office/powerpoint/2010/main" val="3568449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33120">
            <a:off x="8801178" y="2366999"/>
            <a:ext cx="2530208" cy="32659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5446B358-07BB-430D-9CA5-56D89B92854F}"/>
              </a:ext>
            </a:extLst>
          </p:cNvPr>
          <p:cNvSpPr txBox="1"/>
          <p:nvPr/>
        </p:nvSpPr>
        <p:spPr>
          <a:xfrm>
            <a:off x="434373" y="628650"/>
            <a:ext cx="11176435" cy="1143000"/>
          </a:xfrm>
          <a:prstGeom prst="rect">
            <a:avLst/>
          </a:prstGeom>
        </p:spPr>
        <p:txBody>
          <a:bodyPr vert="horz" lIns="91440" tIns="45720" rIns="91440" bIns="45720" rtlCol="0" anchor="ctr">
            <a:normAutofit/>
          </a:bodyPr>
          <a:lstStyle/>
          <a:p>
            <a:pPr algn="ctr" defTabSz="457200">
              <a:spcBef>
                <a:spcPct val="0"/>
              </a:spcBef>
              <a:spcAft>
                <a:spcPts val="600"/>
              </a:spcAft>
            </a:pPr>
            <a:r>
              <a:rPr lang="en-US" sz="3600" b="1" cap="all" dirty="0">
                <a:solidFill>
                  <a:schemeClr val="bg1"/>
                </a:solidFill>
                <a:latin typeface="+mj-lt"/>
                <a:ea typeface="+mj-ea"/>
                <a:cs typeface="+mj-cs"/>
              </a:rPr>
              <a:t>The Farmer’s Job Hunting Workbook</a:t>
            </a:r>
          </a:p>
        </p:txBody>
      </p:sp>
      <p:sp>
        <p:nvSpPr>
          <p:cNvPr id="4" name="Content Placeholder 2"/>
          <p:cNvSpPr>
            <a:spLocks noGrp="1"/>
          </p:cNvSpPr>
          <p:nvPr>
            <p:ph sz="quarter" idx="10"/>
          </p:nvPr>
        </p:nvSpPr>
        <p:spPr>
          <a:xfrm>
            <a:off x="434373" y="2085249"/>
            <a:ext cx="10199370" cy="4463409"/>
          </a:xfrm>
        </p:spPr>
        <p:txBody>
          <a:bodyPr>
            <a:normAutofit/>
          </a:bodyPr>
          <a:lstStyle/>
          <a:p>
            <a:pPr marL="571500" indent="-571500">
              <a:lnSpc>
                <a:spcPct val="100000"/>
              </a:lnSpc>
              <a:spcBef>
                <a:spcPts val="1600"/>
              </a:spcBef>
              <a:spcAft>
                <a:spcPts val="600"/>
              </a:spcAft>
              <a:buFont typeface="Arial" panose="020B0604020202020204" pitchFamily="34" charset="0"/>
              <a:buChar char="•"/>
            </a:pPr>
            <a:r>
              <a:rPr lang="en-US" sz="3200" dirty="0">
                <a:solidFill>
                  <a:schemeClr val="tx1"/>
                </a:solidFill>
              </a:rPr>
              <a:t>Self-paced workbook for farmers </a:t>
            </a:r>
          </a:p>
          <a:p>
            <a:pPr marL="1028700" lvl="1" indent="-571500">
              <a:lnSpc>
                <a:spcPct val="100000"/>
              </a:lnSpc>
              <a:spcBef>
                <a:spcPts val="1600"/>
              </a:spcBef>
              <a:spcAft>
                <a:spcPts val="600"/>
              </a:spcAft>
              <a:buClr>
                <a:schemeClr val="accent2"/>
              </a:buClr>
              <a:buFont typeface="Arial" panose="020B0604020202020204" pitchFamily="34" charset="0"/>
              <a:buChar char="•"/>
            </a:pPr>
            <a:r>
              <a:rPr lang="en-US" sz="2800" dirty="0"/>
              <a:t>Setting goals</a:t>
            </a:r>
          </a:p>
          <a:p>
            <a:pPr marL="1028700" lvl="1" indent="-571500">
              <a:lnSpc>
                <a:spcPct val="100000"/>
              </a:lnSpc>
              <a:spcBef>
                <a:spcPts val="1600"/>
              </a:spcBef>
              <a:spcAft>
                <a:spcPts val="600"/>
              </a:spcAft>
              <a:buClr>
                <a:schemeClr val="accent2"/>
              </a:buClr>
              <a:buFont typeface="Arial" panose="020B0604020202020204" pitchFamily="34" charset="0"/>
              <a:buChar char="•"/>
            </a:pPr>
            <a:r>
              <a:rPr lang="en-US" sz="2800" dirty="0">
                <a:solidFill>
                  <a:schemeClr val="tx1"/>
                </a:solidFill>
              </a:rPr>
              <a:t>Dealing with the stress of change</a:t>
            </a:r>
          </a:p>
          <a:p>
            <a:pPr marL="1028700" lvl="1" indent="-571500">
              <a:lnSpc>
                <a:spcPct val="100000"/>
              </a:lnSpc>
              <a:spcBef>
                <a:spcPts val="1600"/>
              </a:spcBef>
              <a:spcAft>
                <a:spcPts val="600"/>
              </a:spcAft>
              <a:buClr>
                <a:schemeClr val="accent2"/>
              </a:buClr>
              <a:buFont typeface="Arial" panose="020B0604020202020204" pitchFamily="34" charset="0"/>
              <a:buChar char="•"/>
            </a:pPr>
            <a:r>
              <a:rPr lang="en-US" sz="2800" dirty="0"/>
              <a:t>Identifying transferable skills</a:t>
            </a:r>
          </a:p>
          <a:p>
            <a:pPr marL="1028700" lvl="1" indent="-571500">
              <a:lnSpc>
                <a:spcPct val="100000"/>
              </a:lnSpc>
              <a:spcBef>
                <a:spcPts val="1600"/>
              </a:spcBef>
              <a:spcAft>
                <a:spcPts val="600"/>
              </a:spcAft>
              <a:buClr>
                <a:schemeClr val="accent2"/>
              </a:buClr>
              <a:buFont typeface="Arial" panose="020B0604020202020204" pitchFamily="34" charset="0"/>
              <a:buChar char="•"/>
            </a:pPr>
            <a:r>
              <a:rPr lang="en-US" sz="2800" dirty="0">
                <a:solidFill>
                  <a:schemeClr val="tx1"/>
                </a:solidFill>
              </a:rPr>
              <a:t>Resume &amp; cover letter writing</a:t>
            </a:r>
          </a:p>
          <a:p>
            <a:pPr marL="1028700" lvl="1" indent="-571500">
              <a:lnSpc>
                <a:spcPct val="100000"/>
              </a:lnSpc>
              <a:spcBef>
                <a:spcPts val="1600"/>
              </a:spcBef>
              <a:spcAft>
                <a:spcPts val="600"/>
              </a:spcAft>
              <a:buClr>
                <a:schemeClr val="accent2"/>
              </a:buClr>
              <a:buFont typeface="Arial" panose="020B0604020202020204" pitchFamily="34" charset="0"/>
              <a:buChar char="•"/>
            </a:pPr>
            <a:r>
              <a:rPr lang="en-US" sz="2800" dirty="0"/>
              <a:t>Interview skills</a:t>
            </a:r>
            <a:endParaRPr lang="en-US" sz="2800" dirty="0">
              <a:solidFill>
                <a:schemeClr val="tx1"/>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48500" y="2436773"/>
            <a:ext cx="2622442" cy="33551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26692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932504" y="4122943"/>
            <a:ext cx="8326991" cy="2124253"/>
          </a:xfrm>
          <a:prstGeom prst="rect">
            <a:avLst/>
          </a:prstGeom>
          <a:solidFill>
            <a:srgbClr val="688A26"/>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581192" y="610803"/>
            <a:ext cx="11029616" cy="1189422"/>
          </a:xfrm>
        </p:spPr>
        <p:txBody>
          <a:bodyPr anchor="ctr">
            <a:normAutofit/>
          </a:bodyPr>
          <a:lstStyle/>
          <a:p>
            <a:pPr algn="ctr"/>
            <a:r>
              <a:rPr lang="en-US" sz="4400" b="1" dirty="0"/>
              <a:t>Thank you!</a:t>
            </a:r>
          </a:p>
        </p:txBody>
      </p:sp>
      <p:sp>
        <p:nvSpPr>
          <p:cNvPr id="3" name="Content Placeholder 2"/>
          <p:cNvSpPr txBox="1">
            <a:spLocks/>
          </p:cNvSpPr>
          <p:nvPr/>
        </p:nvSpPr>
        <p:spPr bwMode="auto">
          <a:xfrm>
            <a:off x="1932505" y="4233495"/>
            <a:ext cx="8326990" cy="145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300"/>
              </a:spcBef>
              <a:buNone/>
            </a:pPr>
            <a:r>
              <a:rPr lang="en-US" b="1" dirty="0">
                <a:solidFill>
                  <a:schemeClr val="bg1"/>
                </a:solidFill>
              </a:rPr>
              <a:t>Wisconsin Farm Center </a:t>
            </a:r>
          </a:p>
          <a:p>
            <a:pPr marL="0" indent="0" algn="ctr">
              <a:spcBef>
                <a:spcPts val="300"/>
              </a:spcBef>
              <a:buNone/>
            </a:pPr>
            <a:r>
              <a:rPr lang="en-US" sz="2400" dirty="0">
                <a:solidFill>
                  <a:schemeClr val="bg1"/>
                </a:solidFill>
              </a:rPr>
              <a:t>(800) 942-2474   |   farmcenter@wisconsin.gov</a:t>
            </a:r>
          </a:p>
          <a:p>
            <a:pPr marL="0" indent="0" algn="ctr">
              <a:spcBef>
                <a:spcPts val="300"/>
              </a:spcBef>
              <a:buNone/>
            </a:pPr>
            <a:r>
              <a:rPr lang="en-US" sz="2400" dirty="0">
                <a:solidFill>
                  <a:schemeClr val="bg1"/>
                </a:solidFill>
              </a:rPr>
              <a:t>7:45 am to 4:30 pm Monday – Friday</a:t>
            </a:r>
          </a:p>
        </p:txBody>
      </p:sp>
      <p:sp>
        <p:nvSpPr>
          <p:cNvPr id="4" name="Content Placeholder 2"/>
          <p:cNvSpPr txBox="1">
            <a:spLocks/>
          </p:cNvSpPr>
          <p:nvPr/>
        </p:nvSpPr>
        <p:spPr bwMode="auto">
          <a:xfrm>
            <a:off x="2089412" y="5600063"/>
            <a:ext cx="8013174" cy="51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b="1" dirty="0">
                <a:solidFill>
                  <a:schemeClr val="bg1"/>
                </a:solidFill>
              </a:rPr>
              <a:t>24/7 WI Farmer Wellness Helpline – </a:t>
            </a:r>
            <a:r>
              <a:rPr lang="en-US" sz="2400" dirty="0">
                <a:solidFill>
                  <a:schemeClr val="bg1"/>
                </a:solidFill>
              </a:rPr>
              <a:t>(888) 901-2558</a:t>
            </a:r>
          </a:p>
        </p:txBody>
      </p:sp>
      <p:sp>
        <p:nvSpPr>
          <p:cNvPr id="5" name="Content Placeholder 2"/>
          <p:cNvSpPr txBox="1">
            <a:spLocks/>
          </p:cNvSpPr>
          <p:nvPr/>
        </p:nvSpPr>
        <p:spPr bwMode="auto">
          <a:xfrm>
            <a:off x="1932505" y="2008214"/>
            <a:ext cx="8326990" cy="1835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6000" b="1" dirty="0"/>
              <a:t>Questions or Discussion?</a:t>
            </a:r>
            <a:endParaRPr lang="en-US" sz="6000" dirty="0"/>
          </a:p>
          <a:p>
            <a:pPr algn="ctr"/>
            <a:endParaRPr lang="en-US" sz="2200" dirty="0"/>
          </a:p>
          <a:p>
            <a:pPr marL="0" indent="0" algn="ctr">
              <a:buNone/>
            </a:pPr>
            <a:endParaRPr lang="en-US" altLang="en-US" sz="2200" dirty="0"/>
          </a:p>
        </p:txBody>
      </p:sp>
    </p:spTree>
    <p:extLst>
      <p:ext uri="{BB962C8B-B14F-4D97-AF65-F5344CB8AC3E}">
        <p14:creationId xmlns:p14="http://schemas.microsoft.com/office/powerpoint/2010/main" val="1458765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9403" y="3978763"/>
            <a:ext cx="11612880" cy="2070332"/>
          </a:xfrm>
        </p:spPr>
        <p:txBody>
          <a:bodyPr>
            <a:normAutofit/>
          </a:bodyPr>
          <a:lstStyle/>
          <a:p>
            <a:pPr algn="ctr"/>
            <a:r>
              <a:rPr lang="en-US" sz="2400" b="1" dirty="0" smtClean="0">
                <a:solidFill>
                  <a:schemeClr val="bg1"/>
                </a:solidFill>
              </a:rPr>
              <a:t>Kevin </a:t>
            </a:r>
            <a:r>
              <a:rPr lang="en-US" sz="2400" b="1" dirty="0" err="1" smtClean="0">
                <a:solidFill>
                  <a:schemeClr val="bg1"/>
                </a:solidFill>
              </a:rPr>
              <a:t>Plante</a:t>
            </a:r>
            <a:r>
              <a:rPr lang="en-US" sz="2400" b="1" dirty="0" smtClean="0">
                <a:solidFill>
                  <a:schemeClr val="bg1"/>
                </a:solidFill>
              </a:rPr>
              <a:t> &amp; Karen Endres</a:t>
            </a:r>
            <a:endParaRPr lang="en-US" sz="2400" b="1" i="1" dirty="0">
              <a:solidFill>
                <a:schemeClr val="bg1"/>
              </a:solidFill>
            </a:endParaRPr>
          </a:p>
          <a:p>
            <a:pPr algn="ctr"/>
            <a:r>
              <a:rPr lang="en-US" sz="2400" b="1" dirty="0" smtClean="0">
                <a:solidFill>
                  <a:schemeClr val="bg1"/>
                </a:solidFill>
              </a:rPr>
              <a:t>kevin.plante@wisconsin.gov</a:t>
            </a:r>
            <a:r>
              <a:rPr lang="en-US" sz="2400" b="1" dirty="0">
                <a:solidFill>
                  <a:schemeClr val="bg1"/>
                </a:solidFill>
              </a:rPr>
              <a:t>; </a:t>
            </a:r>
            <a:r>
              <a:rPr lang="en-US" sz="2400" b="1" dirty="0" smtClean="0">
                <a:solidFill>
                  <a:schemeClr val="bg1"/>
                </a:solidFill>
              </a:rPr>
              <a:t>karenk.endres@wisconsin.gov</a:t>
            </a:r>
            <a:endParaRPr lang="en-US" sz="2400" b="1" dirty="0">
              <a:solidFill>
                <a:schemeClr val="bg1"/>
              </a:solidFill>
            </a:endParaRPr>
          </a:p>
          <a:p>
            <a:pPr algn="ctr"/>
            <a:r>
              <a:rPr lang="en-US" sz="2400" b="1" dirty="0" smtClean="0">
                <a:solidFill>
                  <a:schemeClr val="bg1"/>
                </a:solidFill>
              </a:rPr>
              <a:t>Kevin </a:t>
            </a:r>
            <a:r>
              <a:rPr lang="en-US" sz="2400" b="1" dirty="0">
                <a:solidFill>
                  <a:schemeClr val="bg1"/>
                </a:solidFill>
              </a:rPr>
              <a:t>Cell: (608) </a:t>
            </a:r>
            <a:r>
              <a:rPr lang="en-US" sz="2400" b="1" dirty="0" smtClean="0">
                <a:solidFill>
                  <a:schemeClr val="bg1"/>
                </a:solidFill>
              </a:rPr>
              <a:t>327-9814; Karen Cell</a:t>
            </a:r>
            <a:r>
              <a:rPr lang="en-US" sz="2400" b="1" dirty="0">
                <a:solidFill>
                  <a:schemeClr val="bg1"/>
                </a:solidFill>
              </a:rPr>
              <a:t>: (608) </a:t>
            </a:r>
            <a:r>
              <a:rPr lang="en-US" sz="2400" b="1" dirty="0" smtClean="0">
                <a:solidFill>
                  <a:schemeClr val="bg1"/>
                </a:solidFill>
              </a:rPr>
              <a:t>982-6007</a:t>
            </a:r>
            <a:endParaRPr lang="en-US" sz="2400" b="1" dirty="0">
              <a:solidFill>
                <a:schemeClr val="bg1"/>
              </a:solidFill>
            </a:endParaRPr>
          </a:p>
          <a:p>
            <a:pPr algn="ctr"/>
            <a:endParaRPr lang="en-US" dirty="0"/>
          </a:p>
        </p:txBody>
      </p:sp>
      <p:sp>
        <p:nvSpPr>
          <p:cNvPr id="8" name="Text Placeholder 6"/>
          <p:cNvSpPr>
            <a:spLocks noGrp="1"/>
          </p:cNvSpPr>
          <p:nvPr>
            <p:ph type="body" sz="quarter" idx="12"/>
          </p:nvPr>
        </p:nvSpPr>
        <p:spPr>
          <a:xfrm>
            <a:off x="289403" y="5899921"/>
            <a:ext cx="11612880" cy="561975"/>
          </a:xfrm>
        </p:spPr>
        <p:txBody>
          <a:bodyPr>
            <a:normAutofit fontScale="85000" lnSpcReduction="10000"/>
          </a:bodyPr>
          <a:lstStyle/>
          <a:p>
            <a:r>
              <a:rPr lang="en-US" dirty="0">
                <a:solidFill>
                  <a:schemeClr val="accent6">
                    <a:lumMod val="40000"/>
                    <a:lumOff val="60000"/>
                  </a:schemeClr>
                </a:solidFill>
              </a:rPr>
              <a:t>WISCONSIN DEPARTMENT OF AGRICULTURE, TRADE AND CONSUMER PROTECTION (DATCP)</a:t>
            </a:r>
          </a:p>
        </p:txBody>
      </p:sp>
      <p:sp>
        <p:nvSpPr>
          <p:cNvPr id="7" name="Text Placeholder 6"/>
          <p:cNvSpPr>
            <a:spLocks noGrp="1"/>
          </p:cNvSpPr>
          <p:nvPr>
            <p:ph type="body" sz="quarter" idx="11"/>
          </p:nvPr>
        </p:nvSpPr>
        <p:spPr>
          <a:xfrm>
            <a:off x="289560" y="5439495"/>
            <a:ext cx="11612880" cy="561975"/>
          </a:xfrm>
        </p:spPr>
        <p:txBody>
          <a:bodyPr>
            <a:normAutofit/>
          </a:bodyPr>
          <a:lstStyle/>
          <a:p>
            <a:pPr algn="ctr"/>
            <a:r>
              <a:rPr lang="en-US" sz="2400" b="1" dirty="0">
                <a:solidFill>
                  <a:schemeClr val="bg1"/>
                </a:solidFill>
              </a:rPr>
              <a:t>Wisconsin Farm Center – Division of Agricultural Development</a:t>
            </a:r>
          </a:p>
        </p:txBody>
      </p:sp>
    </p:spTree>
    <p:extLst>
      <p:ext uri="{BB962C8B-B14F-4D97-AF65-F5344CB8AC3E}">
        <p14:creationId xmlns:p14="http://schemas.microsoft.com/office/powerpoint/2010/main" val="2409304922"/>
      </p:ext>
    </p:extLst>
  </p:cSld>
  <p:clrMapOvr>
    <a:masterClrMapping/>
  </p:clrMapOvr>
</p:sld>
</file>

<file path=ppt/theme/theme1.xml><?xml version="1.0" encoding="utf-8"?>
<a:theme xmlns:a="http://schemas.openxmlformats.org/drawingml/2006/main" name="DATCP_Green">
  <a:themeElements>
    <a:clrScheme name="Custom 3">
      <a:dk1>
        <a:sysClr val="windowText" lastClr="000000"/>
      </a:dk1>
      <a:lt1>
        <a:sysClr val="window" lastClr="FFFFFF"/>
      </a:lt1>
      <a:dk2>
        <a:srgbClr val="455F51"/>
      </a:dk2>
      <a:lt2>
        <a:srgbClr val="E2DFCC"/>
      </a:lt2>
      <a:accent1>
        <a:srgbClr val="87B331"/>
      </a:accent1>
      <a:accent2>
        <a:srgbClr val="63A537"/>
      </a:accent2>
      <a:accent3>
        <a:srgbClr val="698D25"/>
      </a:accent3>
      <a:accent4>
        <a:srgbClr val="EAF4D7"/>
      </a:accent4>
      <a:accent5>
        <a:srgbClr val="D0A800"/>
      </a:accent5>
      <a:accent6>
        <a:srgbClr val="AB8827"/>
      </a:accent6>
      <a:hlink>
        <a:srgbClr val="0070C0"/>
      </a:hlink>
      <a:folHlink>
        <a:srgbClr val="C1DF87"/>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ATCP_Green" id="{0D684398-0F0D-46A6-877D-AF97CFEF7881}" vid="{82678BEA-16AA-471B-8718-F9406399141B}"/>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5e91e5a-9a53-4c09-a7cd-e3eb7fca0e0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1DD50A7C21FF46B5B07F6E823936B6" ma:contentTypeVersion="12" ma:contentTypeDescription="Create a new document." ma:contentTypeScope="" ma:versionID="a3956b5d452120c3e25a67b46f13d4fc">
  <xsd:schema xmlns:xsd="http://www.w3.org/2001/XMLSchema" xmlns:xs="http://www.w3.org/2001/XMLSchema" xmlns:p="http://schemas.microsoft.com/office/2006/metadata/properties" xmlns:ns3="b984b41e-4e0f-49ff-a72b-c7b56fe03b52" xmlns:ns4="b5e91e5a-9a53-4c09-a7cd-e3eb7fca0e0c" targetNamespace="http://schemas.microsoft.com/office/2006/metadata/properties" ma:root="true" ma:fieldsID="eabff5d95de9506671bdb8aed61a6ac3" ns3:_="" ns4:_="">
    <xsd:import namespace="b984b41e-4e0f-49ff-a72b-c7b56fe03b52"/>
    <xsd:import namespace="b5e91e5a-9a53-4c09-a7cd-e3eb7fca0e0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84b41e-4e0f-49ff-a72b-c7b56fe03b5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e91e5a-9a53-4c09-a7cd-e3eb7fca0e0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BC578D-4FEE-4ACB-AA2C-FE5213D1C55C}">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b5e91e5a-9a53-4c09-a7cd-e3eb7fca0e0c"/>
    <ds:schemaRef ds:uri="b984b41e-4e0f-49ff-a72b-c7b56fe03b52"/>
    <ds:schemaRef ds:uri="http://www.w3.org/XML/1998/namespace"/>
  </ds:schemaRefs>
</ds:datastoreItem>
</file>

<file path=customXml/itemProps2.xml><?xml version="1.0" encoding="utf-8"?>
<ds:datastoreItem xmlns:ds="http://schemas.openxmlformats.org/officeDocument/2006/customXml" ds:itemID="{A682712A-DBB4-464B-A364-8C489A8AD010}">
  <ds:schemaRefs>
    <ds:schemaRef ds:uri="http://schemas.microsoft.com/sharepoint/v3/contenttype/forms"/>
  </ds:schemaRefs>
</ds:datastoreItem>
</file>

<file path=customXml/itemProps3.xml><?xml version="1.0" encoding="utf-8"?>
<ds:datastoreItem xmlns:ds="http://schemas.openxmlformats.org/officeDocument/2006/customXml" ds:itemID="{DC13E25C-B0DD-4C26-88A5-412D63CF7B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84b41e-4e0f-49ff-a72b-c7b56fe03b52"/>
    <ds:schemaRef ds:uri="b5e91e5a-9a53-4c09-a7cd-e3eb7fca0e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15926</TotalTime>
  <Words>1224</Words>
  <Application>Microsoft Office PowerPoint</Application>
  <PresentationFormat>Widescreen</PresentationFormat>
  <Paragraphs>171</Paragraphs>
  <Slides>21</Slides>
  <Notes>20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Narrow</vt:lpstr>
      <vt:lpstr>Calibri</vt:lpstr>
      <vt:lpstr>Courier New</vt:lpstr>
      <vt:lpstr>Gill Sans MT</vt:lpstr>
      <vt:lpstr>Wingdings 2</vt:lpstr>
      <vt:lpstr>DATCP_Green</vt:lpstr>
      <vt:lpstr>PowerPoint Presentation</vt:lpstr>
      <vt:lpstr>here when Farmers need us! </vt:lpstr>
      <vt:lpstr>PowerPoint Presentation</vt:lpstr>
      <vt:lpstr>PowerPoint Presentation</vt:lpstr>
      <vt:lpstr>Farm center info video</vt:lpstr>
      <vt:lpstr>Veteran Farmer Assistance  and Outreach</vt:lpstr>
      <vt:lpstr>Veteran Farmer Assistance  and Outreach</vt:lpstr>
      <vt:lpstr>PowerPoint Presentation</vt:lpstr>
      <vt:lpstr>Veteran programming partners </vt:lpstr>
      <vt:lpstr>PowerPoint Presentation</vt:lpstr>
      <vt:lpstr>PowerPoint Presentation</vt:lpstr>
      <vt:lpstr>WI Farmer Wellness Program Multiple options to reduce barriers &amp; meet needs</vt:lpstr>
      <vt:lpstr>Wellness Services to Meet Your Needs</vt:lpstr>
      <vt:lpstr>24/7 Farmer Wellness helpline</vt:lpstr>
      <vt:lpstr>Tele-counseling </vt:lpstr>
      <vt:lpstr>Counseling voucher program</vt:lpstr>
      <vt:lpstr>Online Farmer support groups</vt:lpstr>
      <vt:lpstr>Rural realities podcast</vt:lpstr>
      <vt:lpstr>PowerPoint Presentation</vt:lpstr>
      <vt:lpstr>Thank you!</vt:lpstr>
      <vt:lpstr>PowerPoint Presentation</vt:lpstr>
    </vt:vector>
  </TitlesOfParts>
  <Company>DATCP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Pictures layout</dc:title>
  <dc:creator>Lawrence, Laurie J - DATCP</dc:creator>
  <cp:lastModifiedBy>Karen Endres</cp:lastModifiedBy>
  <cp:revision>671</cp:revision>
  <cp:lastPrinted>2022-04-04T20:18:42Z</cp:lastPrinted>
  <dcterms:created xsi:type="dcterms:W3CDTF">2020-03-20T19:19:58Z</dcterms:created>
  <dcterms:modified xsi:type="dcterms:W3CDTF">2023-04-05T19:15:56Z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0x0101003B1DD50A7C21FF46B5B07F6E823936B6</vt:lpwstr>
  </property>
</Properties>
</file>